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78" r:id="rId2"/>
    <p:sldId id="279" r:id="rId3"/>
    <p:sldId id="280" r:id="rId4"/>
    <p:sldId id="281" r:id="rId5"/>
    <p:sldId id="282" r:id="rId6"/>
    <p:sldId id="283" r:id="rId7"/>
    <p:sldId id="322" r:id="rId8"/>
    <p:sldId id="285" r:id="rId9"/>
    <p:sldId id="327" r:id="rId10"/>
    <p:sldId id="328" r:id="rId11"/>
    <p:sldId id="329" r:id="rId12"/>
    <p:sldId id="330" r:id="rId13"/>
    <p:sldId id="331" r:id="rId14"/>
    <p:sldId id="332" r:id="rId15"/>
    <p:sldId id="333" r:id="rId16"/>
    <p:sldId id="335" r:id="rId17"/>
    <p:sldId id="287" r:id="rId18"/>
    <p:sldId id="288" r:id="rId19"/>
    <p:sldId id="289" r:id="rId20"/>
    <p:sldId id="290" r:id="rId21"/>
    <p:sldId id="291" r:id="rId22"/>
    <p:sldId id="292"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263" r:id="rId48"/>
    <p:sldId id="264" r:id="rId49"/>
    <p:sldId id="265" r:id="rId50"/>
    <p:sldId id="266" r:id="rId51"/>
    <p:sldId id="267" r:id="rId52"/>
    <p:sldId id="268" r:id="rId53"/>
    <p:sldId id="269" r:id="rId54"/>
    <p:sldId id="270" r:id="rId55"/>
    <p:sldId id="277" r:id="rId56"/>
    <p:sldId id="323" r:id="rId57"/>
    <p:sldId id="324" r:id="rId58"/>
    <p:sldId id="325" r:id="rId59"/>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908BEFA-3883-4118-876F-1179C700BC64}" type="datetimeFigureOut">
              <a:rPr lang="tr-TR"/>
              <a:pPr>
                <a:defRPr/>
              </a:pPr>
              <a:t>15.12.2015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E1DA0B-AA13-4953-86D5-198BF3EF7D32}" type="slidenum">
              <a:rPr lang="tr-TR"/>
              <a:pPr>
                <a:defRPr/>
              </a:pPr>
              <a:t>‹#›</a:t>
            </a:fld>
            <a:endParaRPr lang="tr-TR"/>
          </a:p>
        </p:txBody>
      </p:sp>
    </p:spTree>
    <p:extLst>
      <p:ext uri="{BB962C8B-B14F-4D97-AF65-F5344CB8AC3E}">
        <p14:creationId xmlns:p14="http://schemas.microsoft.com/office/powerpoint/2010/main" xmlns="" val="1114864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smtClean="0"/>
              <a:t>www.guzelogrenciler.com</a:t>
            </a:r>
          </a:p>
        </p:txBody>
      </p:sp>
      <p:sp>
        <p:nvSpPr>
          <p:cNvPr id="583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0029EED-A7AF-48E9-AA12-06F615F3648A}" type="slidenum">
              <a:rPr lang="tr-TR" smtClean="0"/>
              <a:pPr eaLnBrk="1" hangingPunct="1"/>
              <a:t>1</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pPr>
              <a:defRPr/>
            </a:pPr>
            <a:endParaRPr lang="tr-TR"/>
          </a:p>
        </p:txBody>
      </p:sp>
      <p:sp>
        <p:nvSpPr>
          <p:cNvPr id="2" name="1 Altbilgi Yer Tutucusu"/>
          <p:cNvSpPr>
            <a:spLocks noGrp="1"/>
          </p:cNvSpPr>
          <p:nvPr>
            <p:ph type="ftr" sz="quarter" idx="11"/>
          </p:nvPr>
        </p:nvSpPr>
        <p:spPr/>
        <p:txBody>
          <a:bodyPr/>
          <a:lstStyle/>
          <a:p>
            <a:pPr>
              <a:defRPr/>
            </a:pPr>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pPr>
              <a:defRPr/>
            </a:pPr>
            <a:endParaRPr lang="tr-TR"/>
          </a:p>
        </p:txBody>
      </p:sp>
      <p:sp>
        <p:nvSpPr>
          <p:cNvPr id="19" name="18 Altbilgi Yer Tutucusu"/>
          <p:cNvSpPr>
            <a:spLocks noGrp="1"/>
          </p:cNvSpPr>
          <p:nvPr>
            <p:ph type="ftr" sz="quarter" idx="11"/>
          </p:nvPr>
        </p:nvSpPr>
        <p:spPr>
          <a:xfrm>
            <a:off x="3581400" y="76200"/>
            <a:ext cx="2895600" cy="288925"/>
          </a:xfrm>
        </p:spPr>
        <p:txBody>
          <a:bodyPr/>
          <a:lstStyle/>
          <a:p>
            <a:pPr>
              <a:defRPr/>
            </a:pPr>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pPr>
              <a:defRPr/>
            </a:pPr>
            <a:endParaRPr lang="tr-TR"/>
          </a:p>
        </p:txBody>
      </p:sp>
      <p:sp>
        <p:nvSpPr>
          <p:cNvPr id="11" name="10 Altbilgi Yer Tutucusu"/>
          <p:cNvSpPr>
            <a:spLocks noGrp="1"/>
          </p:cNvSpPr>
          <p:nvPr>
            <p:ph type="ftr" sz="quarter" idx="11"/>
          </p:nvPr>
        </p:nvSpPr>
        <p:spPr/>
        <p:txBody>
          <a:bodyPr/>
          <a:lstStyle/>
          <a:p>
            <a:pPr>
              <a:defRPr/>
            </a:pPr>
            <a:endParaRPr lang="tr-TR"/>
          </a:p>
        </p:txBody>
      </p:sp>
      <p:sp>
        <p:nvSpPr>
          <p:cNvPr id="16" name="15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pPr>
              <a:defRPr/>
            </a:pPr>
            <a:endParaRPr lang="tr-TR"/>
          </a:p>
        </p:txBody>
      </p:sp>
      <p:sp>
        <p:nvSpPr>
          <p:cNvPr id="10" name="9 Altbilgi Yer Tutucusu"/>
          <p:cNvSpPr>
            <a:spLocks noGrp="1"/>
          </p:cNvSpPr>
          <p:nvPr>
            <p:ph type="ftr" sz="quarter" idx="11"/>
          </p:nvPr>
        </p:nvSpPr>
        <p:spPr/>
        <p:txBody>
          <a:bodyPr/>
          <a:lstStyle/>
          <a:p>
            <a:pPr>
              <a:defRPr/>
            </a:pPr>
            <a:endParaRPr lang="tr-TR"/>
          </a:p>
        </p:txBody>
      </p:sp>
      <p:sp>
        <p:nvSpPr>
          <p:cNvPr id="31" name="30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pPr>
              <a:defRPr/>
            </a:pPr>
            <a:endParaRPr lang="tr-TR"/>
          </a:p>
        </p:txBody>
      </p:sp>
      <p:sp>
        <p:nvSpPr>
          <p:cNvPr id="6" name="5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pPr>
              <a:defRPr/>
            </a:pPr>
            <a:fld id="{378FE0F7-356C-426A-AE0C-D49E0C5B7F95}" type="slidenum">
              <a:rPr lang="tr-TR" smtClean="0"/>
              <a:pPr>
                <a:defRPr/>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pPr>
              <a:defRPr/>
            </a:pPr>
            <a:endParaRPr lang="tr-TR"/>
          </a:p>
        </p:txBody>
      </p:sp>
      <p:sp>
        <p:nvSpPr>
          <p:cNvPr id="21" name="20 Altbilgi Yer Tutucusu"/>
          <p:cNvSpPr>
            <a:spLocks noGrp="1"/>
          </p:cNvSpPr>
          <p:nvPr>
            <p:ph type="ftr" sz="quarter" idx="11"/>
          </p:nvPr>
        </p:nvSpPr>
        <p:spPr/>
        <p:txBody>
          <a:bodyPr/>
          <a:lstStyle/>
          <a:p>
            <a:pPr>
              <a:defRPr/>
            </a:pPr>
            <a:endParaRPr lang="tr-TR"/>
          </a:p>
        </p:txBody>
      </p:sp>
      <p:sp>
        <p:nvSpPr>
          <p:cNvPr id="6" name="5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pPr>
              <a:defRPr/>
            </a:pPr>
            <a:endParaRPr lang="tr-TR"/>
          </a:p>
        </p:txBody>
      </p:sp>
      <p:sp>
        <p:nvSpPr>
          <p:cNvPr id="24" name="23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pPr>
              <a:defRPr/>
            </a:pPr>
            <a:endParaRPr lang="tr-TR"/>
          </a:p>
        </p:txBody>
      </p:sp>
      <p:sp>
        <p:nvSpPr>
          <p:cNvPr id="29" name="28 Altbilgi Yer Tutucusu"/>
          <p:cNvSpPr>
            <a:spLocks noGrp="1"/>
          </p:cNvSpPr>
          <p:nvPr>
            <p:ph type="ftr" sz="quarter" idx="11"/>
          </p:nvPr>
        </p:nvSpPr>
        <p:spPr/>
        <p:txBody>
          <a:bodyPr/>
          <a:lstStyle/>
          <a:p>
            <a:pPr>
              <a:defRPr/>
            </a:pPr>
            <a:endParaRPr lang="tr-TR"/>
          </a:p>
        </p:txBody>
      </p:sp>
      <p:sp>
        <p:nvSpPr>
          <p:cNvPr id="7" name="6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pPr>
              <a:defRPr/>
            </a:pPr>
            <a:endParaRPr lang="tr-TR"/>
          </a:p>
        </p:txBody>
      </p:sp>
      <p:sp>
        <p:nvSpPr>
          <p:cNvPr id="5" name="4 Altbilgi Yer Tutucusu"/>
          <p:cNvSpPr>
            <a:spLocks noGrp="1"/>
          </p:cNvSpPr>
          <p:nvPr>
            <p:ph type="ftr" sz="quarter" idx="11"/>
          </p:nvPr>
        </p:nvSpPr>
        <p:spPr/>
        <p:txBody>
          <a:bodyPr/>
          <a:lstStyle/>
          <a:p>
            <a:pPr>
              <a:defRPr/>
            </a:pPr>
            <a:endParaRPr lang="tr-TR"/>
          </a:p>
        </p:txBody>
      </p:sp>
      <p:sp>
        <p:nvSpPr>
          <p:cNvPr id="31" name="30 Slayt Numarası Yer Tutucusu"/>
          <p:cNvSpPr>
            <a:spLocks noGrp="1"/>
          </p:cNvSpPr>
          <p:nvPr>
            <p:ph type="sldNum" sz="quarter" idx="12"/>
          </p:nvPr>
        </p:nvSpPr>
        <p:spPr/>
        <p:txBody>
          <a:bodyPr/>
          <a:lstStyle/>
          <a:p>
            <a:pPr>
              <a:defRPr/>
            </a:pPr>
            <a:fld id="{378FE0F7-356C-426A-AE0C-D49E0C5B7F95}" type="slidenum">
              <a:rPr lang="tr-TR" smtClean="0"/>
              <a:pPr>
                <a:defRPr/>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378FE0F7-356C-426A-AE0C-D49E0C5B7F95}" type="slidenum">
              <a:rPr lang="tr-TR" smtClean="0"/>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3.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5.wmf"/><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7.xml"/><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1619250" y="1628775"/>
            <a:ext cx="5976938" cy="2736850"/>
          </a:xfrm>
        </p:spPr>
        <p:txBody>
          <a:bodyPr/>
          <a:lstStyle/>
          <a:p>
            <a:pPr eaLnBrk="1" hangingPunct="1"/>
            <a:r>
              <a:rPr lang="tr-TR" sz="4800" b="1" smtClean="0">
                <a:solidFill>
                  <a:srgbClr val="FF0000"/>
                </a:solidFill>
              </a:rPr>
              <a:t>TEST ÇÖZME TEKNİKLERİ</a:t>
            </a:r>
          </a:p>
        </p:txBody>
      </p:sp>
      <p:sp>
        <p:nvSpPr>
          <p:cNvPr id="4099" name="4 Slayt Numarası Yer Tutucusu"/>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6CA560-4A71-4EE4-88B2-07B4FC168A16}" type="slidenum">
              <a:rPr lang="tr-TR" smtClean="0"/>
              <a:pPr eaLnBrk="1" hangingPunct="1"/>
              <a:t>1</a:t>
            </a:fld>
            <a:endParaRPr lang="tr-TR" smtClean="0"/>
          </a:p>
        </p:txBody>
      </p:sp>
      <p:pic>
        <p:nvPicPr>
          <p:cNvPr id="4100" name="Picture 4" descr="olc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08400" y="4005263"/>
            <a:ext cx="1555750"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4294967295"/>
          </p:nvPr>
        </p:nvSpPr>
        <p:spPr>
          <a:xfrm>
            <a:off x="1295400" y="692150"/>
            <a:ext cx="7848600" cy="4968875"/>
          </a:xfrm>
        </p:spPr>
        <p:txBody>
          <a:bodyPr/>
          <a:lstStyle/>
          <a:p>
            <a:pPr algn="ctr" eaLnBrk="1" hangingPunct="1">
              <a:buFont typeface="Wingdings" pitchFamily="2" charset="2"/>
              <a:buNone/>
            </a:pPr>
            <a:endParaRPr lang="tr-TR" sz="2400">
              <a:solidFill>
                <a:schemeClr val="accent2"/>
              </a:solidFill>
              <a:latin typeface="Lucida Handwriting" pitchFamily="66" charset="0"/>
            </a:endParaRPr>
          </a:p>
          <a:p>
            <a:pPr algn="ctr" eaLnBrk="1" hangingPunct="1">
              <a:buFont typeface="Wingdings" pitchFamily="2" charset="2"/>
              <a:buNone/>
            </a:pPr>
            <a:r>
              <a:rPr lang="tr-TR">
                <a:solidFill>
                  <a:schemeClr val="accent2"/>
                </a:solidFill>
                <a:latin typeface="Comic Sans MS" pitchFamily="66" charset="0"/>
              </a:rPr>
              <a:t>Sınavlar ile ilgili olumsuz düşünceler ve başaramayacağına dair inançlar aşılması zor olan en büyük engel ve geçilmesi güç olan en büyük rakiptir. </a:t>
            </a:r>
          </a:p>
          <a:p>
            <a:pPr algn="ctr" eaLnBrk="1" hangingPunct="1">
              <a:buFont typeface="Wingdings" pitchFamily="2" charset="2"/>
              <a:buNone/>
            </a:pPr>
            <a:r>
              <a:rPr lang="tr-TR">
                <a:solidFill>
                  <a:schemeClr val="accent2"/>
                </a:solidFill>
                <a:latin typeface="Comic Sans MS" pitchFamily="66" charset="0"/>
              </a:rPr>
              <a:t>Bu yüzden başaramayacağınıza dair inançlarınız varsa hemen bunlardan kurtulun.</a:t>
            </a:r>
          </a:p>
        </p:txBody>
      </p:sp>
    </p:spTree>
    <p:extLst>
      <p:ext uri="{BB962C8B-B14F-4D97-AF65-F5344CB8AC3E}">
        <p14:creationId xmlns:p14="http://schemas.microsoft.com/office/powerpoint/2010/main" xmlns="" val="24041050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p:cTn id="7"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9699">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p:cTn id="13"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9699">
                                            <p:txEl>
                                              <p:pRg st="2" end="2"/>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652588" y="228600"/>
            <a:ext cx="7491412" cy="1616075"/>
          </a:xfrm>
        </p:spPr>
        <p:txBody>
          <a:bodyPr/>
          <a:lstStyle/>
          <a:p>
            <a:pPr eaLnBrk="1" hangingPunct="1"/>
            <a:r>
              <a:rPr lang="tr-TR"/>
              <a:t>                </a:t>
            </a:r>
            <a:r>
              <a:rPr lang="tr-TR" sz="3600" b="1">
                <a:solidFill>
                  <a:srgbClr val="FF99CC"/>
                </a:solidFill>
                <a:latin typeface="Lucida Handwriting" pitchFamily="66" charset="0"/>
              </a:rPr>
              <a:t>DEMİRYOLU İŞÇİSİ</a:t>
            </a:r>
            <a:r>
              <a:rPr lang="tr-TR"/>
              <a:t>              </a:t>
            </a:r>
          </a:p>
        </p:txBody>
      </p:sp>
      <p:sp>
        <p:nvSpPr>
          <p:cNvPr id="25603" name="Rectangle 3"/>
          <p:cNvSpPr>
            <a:spLocks noGrp="1" noChangeArrowheads="1"/>
          </p:cNvSpPr>
          <p:nvPr>
            <p:ph type="body" idx="4294967295"/>
          </p:nvPr>
        </p:nvSpPr>
        <p:spPr>
          <a:xfrm>
            <a:off x="1652588" y="1844675"/>
            <a:ext cx="7491412" cy="4752975"/>
          </a:xfrm>
        </p:spPr>
        <p:txBody>
          <a:bodyPr/>
          <a:lstStyle/>
          <a:p>
            <a:pPr eaLnBrk="1" hangingPunct="1">
              <a:buFont typeface="Wingdings" pitchFamily="2" charset="2"/>
              <a:buNone/>
            </a:pPr>
            <a:r>
              <a:rPr lang="tr-TR" sz="1400">
                <a:solidFill>
                  <a:srgbClr val="D1B62F"/>
                </a:solidFill>
                <a:latin typeface="Lucida Handwriting" pitchFamily="66" charset="0"/>
              </a:rPr>
              <a:t>	</a:t>
            </a:r>
            <a:r>
              <a:rPr lang="tr-TR" sz="1800">
                <a:solidFill>
                  <a:srgbClr val="D1B62F"/>
                </a:solidFill>
                <a:latin typeface="Comic Sans MS" pitchFamily="66" charset="0"/>
              </a:rPr>
              <a:t>Nick adında bir demiryolu işçisinin öyküsü bu. Nick</a:t>
            </a:r>
          </a:p>
          <a:p>
            <a:pPr eaLnBrk="1" hangingPunct="1">
              <a:buFont typeface="Wingdings" pitchFamily="2" charset="2"/>
              <a:buNone/>
            </a:pPr>
            <a:r>
              <a:rPr lang="tr-TR" sz="1800">
                <a:solidFill>
                  <a:srgbClr val="D1B62F"/>
                </a:solidFill>
                <a:latin typeface="Comic Sans MS" pitchFamily="66" charset="0"/>
              </a:rPr>
              <a:t>güçlü, sağlıklı bir demiryolu işçisi. Arkadaşlarıyla ilişki</a:t>
            </a:r>
          </a:p>
          <a:p>
            <a:pPr eaLnBrk="1" hangingPunct="1">
              <a:buFont typeface="Wingdings" pitchFamily="2" charset="2"/>
              <a:buNone/>
            </a:pPr>
            <a:r>
              <a:rPr lang="tr-TR" sz="1800">
                <a:solidFill>
                  <a:srgbClr val="D1B62F"/>
                </a:solidFill>
                <a:latin typeface="Comic Sans MS" pitchFamily="66" charset="0"/>
              </a:rPr>
              <a:t>si iyi ve işini iyi yapan güvenilir bir insan. Ne var ki ,</a:t>
            </a:r>
          </a:p>
          <a:p>
            <a:pPr eaLnBrk="1" hangingPunct="1">
              <a:buFont typeface="Wingdings" pitchFamily="2" charset="2"/>
              <a:buNone/>
            </a:pPr>
            <a:r>
              <a:rPr lang="tr-TR" sz="1800">
                <a:solidFill>
                  <a:srgbClr val="D1B62F"/>
                </a:solidFill>
                <a:latin typeface="Comic Sans MS" pitchFamily="66" charset="0"/>
              </a:rPr>
              <a:t>kötümser birisi, her şeyin kötüsünü beler ve başına hep </a:t>
            </a:r>
          </a:p>
          <a:p>
            <a:pPr eaLnBrk="1" hangingPunct="1">
              <a:buFont typeface="Wingdings" pitchFamily="2" charset="2"/>
              <a:buNone/>
            </a:pPr>
            <a:r>
              <a:rPr lang="tr-TR" sz="1800">
                <a:solidFill>
                  <a:srgbClr val="D1B62F"/>
                </a:solidFill>
                <a:latin typeface="Comic Sans MS" pitchFamily="66" charset="0"/>
              </a:rPr>
              <a:t>kötü şeylerin geleceğine inandırır kendisini.</a:t>
            </a:r>
          </a:p>
          <a:p>
            <a:pPr eaLnBrk="1" hangingPunct="1">
              <a:buFont typeface="Wingdings" pitchFamily="2" charset="2"/>
              <a:buNone/>
            </a:pPr>
            <a:r>
              <a:rPr lang="tr-TR" sz="1800">
                <a:solidFill>
                  <a:srgbClr val="D1B62F"/>
                </a:solidFill>
                <a:latin typeface="Comic Sans MS" pitchFamily="66" charset="0"/>
              </a:rPr>
              <a:t>	Bir yaz günü tren işçileri, ustabaşının doğum günü</a:t>
            </a:r>
          </a:p>
          <a:p>
            <a:pPr eaLnBrk="1" hangingPunct="1">
              <a:buFont typeface="Wingdings" pitchFamily="2" charset="2"/>
              <a:buNone/>
            </a:pPr>
            <a:r>
              <a:rPr lang="tr-TR" sz="1800">
                <a:solidFill>
                  <a:srgbClr val="D1B62F"/>
                </a:solidFill>
                <a:latin typeface="Comic Sans MS" pitchFamily="66" charset="0"/>
              </a:rPr>
              <a:t>nedeniyle bir saat önceden bırakırlar çalışmayı. Tamir</a:t>
            </a:r>
          </a:p>
          <a:p>
            <a:pPr eaLnBrk="1" hangingPunct="1">
              <a:buFont typeface="Wingdings" pitchFamily="2" charset="2"/>
              <a:buNone/>
            </a:pPr>
            <a:r>
              <a:rPr lang="tr-TR" sz="1800">
                <a:solidFill>
                  <a:srgbClr val="D1B62F"/>
                </a:solidFill>
                <a:latin typeface="Comic Sans MS" pitchFamily="66" charset="0"/>
              </a:rPr>
              <a:t>için gelmiş olan bir soğutucu vagonunun içine girer </a:t>
            </a:r>
          </a:p>
          <a:p>
            <a:pPr eaLnBrk="1" hangingPunct="1">
              <a:buFont typeface="Wingdings" pitchFamily="2" charset="2"/>
              <a:buNone/>
            </a:pPr>
            <a:r>
              <a:rPr lang="tr-TR" sz="1800">
                <a:solidFill>
                  <a:srgbClr val="D1B62F"/>
                </a:solidFill>
                <a:latin typeface="Comic Sans MS" pitchFamily="66" charset="0"/>
              </a:rPr>
              <a:t>Nick, yanlışlıkla içerden kapatır kapıyı, kendini soğutu</a:t>
            </a:r>
          </a:p>
          <a:p>
            <a:pPr eaLnBrk="1" hangingPunct="1">
              <a:buFont typeface="Wingdings" pitchFamily="2" charset="2"/>
              <a:buNone/>
            </a:pPr>
            <a:r>
              <a:rPr lang="tr-TR" sz="1800">
                <a:solidFill>
                  <a:srgbClr val="D1B62F"/>
                </a:solidFill>
                <a:latin typeface="Comic Sans MS" pitchFamily="66" charset="0"/>
              </a:rPr>
              <a:t>cu vagona kilitler. Diğer işçiler Nick’in  kendilerinden </a:t>
            </a:r>
          </a:p>
          <a:p>
            <a:pPr eaLnBrk="1" hangingPunct="1">
              <a:buFont typeface="Wingdings" pitchFamily="2" charset="2"/>
              <a:buNone/>
            </a:pPr>
            <a:r>
              <a:rPr lang="tr-TR" sz="1800">
                <a:solidFill>
                  <a:srgbClr val="D1B62F"/>
                </a:solidFill>
                <a:latin typeface="Comic Sans MS" pitchFamily="66" charset="0"/>
              </a:rPr>
              <a:t>önce çıktığını düşünürler. Nick kapıyı tekmeler, bağırır,</a:t>
            </a:r>
          </a:p>
          <a:p>
            <a:pPr eaLnBrk="1" hangingPunct="1">
              <a:buFont typeface="Wingdings" pitchFamily="2" charset="2"/>
              <a:buNone/>
            </a:pPr>
            <a:r>
              <a:rPr lang="tr-TR" sz="1800">
                <a:solidFill>
                  <a:srgbClr val="D1B62F"/>
                </a:solidFill>
                <a:latin typeface="Comic Sans MS" pitchFamily="66" charset="0"/>
              </a:rPr>
              <a:t>ama kimse duymaz, duyanlar da bu tür seslerin sürekli </a:t>
            </a:r>
          </a:p>
          <a:p>
            <a:pPr eaLnBrk="1" hangingPunct="1">
              <a:buFont typeface="Wingdings" pitchFamily="2" charset="2"/>
              <a:buNone/>
            </a:pPr>
            <a:r>
              <a:rPr lang="tr-TR" sz="1800">
                <a:solidFill>
                  <a:srgbClr val="D1B62F"/>
                </a:solidFill>
                <a:latin typeface="Comic Sans MS" pitchFamily="66" charset="0"/>
              </a:rPr>
              <a:t>geldiği bir ortamda çalıştıkları için kulak asmazlar bu</a:t>
            </a:r>
          </a:p>
          <a:p>
            <a:pPr eaLnBrk="1" hangingPunct="1">
              <a:buFont typeface="Wingdings" pitchFamily="2" charset="2"/>
              <a:buNone/>
            </a:pPr>
            <a:r>
              <a:rPr lang="tr-TR" sz="1800">
                <a:solidFill>
                  <a:srgbClr val="D1B62F"/>
                </a:solidFill>
                <a:latin typeface="Comic Sans MS" pitchFamily="66" charset="0"/>
              </a:rPr>
              <a:t>gürültülere…. </a:t>
            </a:r>
            <a:endParaRPr lang="tr-TR" sz="1400">
              <a:solidFill>
                <a:srgbClr val="D1B62F"/>
              </a:solidFill>
              <a:latin typeface="Comic Sans MS" pitchFamily="66" charset="0"/>
            </a:endParaRPr>
          </a:p>
        </p:txBody>
      </p:sp>
      <p:pic>
        <p:nvPicPr>
          <p:cNvPr id="25604" name="Picture 4" descr="j019954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8175" y="333375"/>
            <a:ext cx="1670050"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49241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4294967295"/>
          </p:nvPr>
        </p:nvSpPr>
        <p:spPr>
          <a:xfrm>
            <a:off x="1511300" y="593725"/>
            <a:ext cx="7632700" cy="6264275"/>
          </a:xfrm>
        </p:spPr>
        <p:txBody>
          <a:bodyPr/>
          <a:lstStyle/>
          <a:p>
            <a:pPr eaLnBrk="1" hangingPunct="1">
              <a:buFont typeface="Wingdings" pitchFamily="2" charset="2"/>
              <a:buNone/>
            </a:pPr>
            <a:r>
              <a:rPr lang="tr-TR" sz="1800">
                <a:solidFill>
                  <a:srgbClr val="D1B62F"/>
                </a:solidFill>
                <a:latin typeface="Lucida Handwriting" pitchFamily="66" charset="0"/>
              </a:rPr>
              <a:t>	</a:t>
            </a:r>
            <a:r>
              <a:rPr lang="tr-TR" sz="1800">
                <a:solidFill>
                  <a:srgbClr val="D1B62F"/>
                </a:solidFill>
                <a:latin typeface="Comic Sans MS" pitchFamily="66" charset="0"/>
              </a:rPr>
              <a:t>Nick burada donarak öleceğinden korkmaya başlar ve</a:t>
            </a:r>
          </a:p>
          <a:p>
            <a:pPr eaLnBrk="1" hangingPunct="1">
              <a:buFont typeface="Wingdings" pitchFamily="2" charset="2"/>
              <a:buNone/>
            </a:pPr>
            <a:r>
              <a:rPr lang="tr-TR" sz="1800">
                <a:solidFill>
                  <a:srgbClr val="D1B62F"/>
                </a:solidFill>
                <a:latin typeface="Comic Sans MS" pitchFamily="66" charset="0"/>
              </a:rPr>
              <a:t>buna inandırır kendini. Eğer buradan çıkamazsam</a:t>
            </a:r>
          </a:p>
          <a:p>
            <a:pPr eaLnBrk="1" hangingPunct="1">
              <a:buFont typeface="Wingdings" pitchFamily="2" charset="2"/>
              <a:buNone/>
            </a:pPr>
            <a:r>
              <a:rPr lang="tr-TR" sz="1800">
                <a:solidFill>
                  <a:srgbClr val="D1B62F"/>
                </a:solidFill>
                <a:latin typeface="Comic Sans MS" pitchFamily="66" charset="0"/>
              </a:rPr>
              <a:t>kaskatı donacağım diye düşünmeye başlar. İçeride  yarı</a:t>
            </a:r>
          </a:p>
          <a:p>
            <a:pPr eaLnBrk="1" hangingPunct="1">
              <a:buFont typeface="Wingdings" pitchFamily="2" charset="2"/>
              <a:buNone/>
            </a:pPr>
            <a:r>
              <a:rPr lang="tr-TR" sz="1800">
                <a:solidFill>
                  <a:srgbClr val="D1B62F"/>
                </a:solidFill>
                <a:latin typeface="Comic Sans MS" pitchFamily="66" charset="0"/>
              </a:rPr>
              <a:t>sı yırtılmış bir karton kutunun içine  girer, titremeye</a:t>
            </a:r>
          </a:p>
          <a:p>
            <a:pPr eaLnBrk="1" hangingPunct="1">
              <a:buFont typeface="Wingdings" pitchFamily="2" charset="2"/>
              <a:buNone/>
            </a:pPr>
            <a:r>
              <a:rPr lang="tr-TR" sz="1800">
                <a:solidFill>
                  <a:srgbClr val="D1B62F"/>
                </a:solidFill>
                <a:latin typeface="Comic Sans MS" pitchFamily="66" charset="0"/>
              </a:rPr>
              <a:t>başlar. Eline geçirdiği bir kağıda karısına ve ailesine </a:t>
            </a:r>
          </a:p>
          <a:p>
            <a:pPr eaLnBrk="1" hangingPunct="1">
              <a:buFont typeface="Wingdings" pitchFamily="2" charset="2"/>
              <a:buNone/>
            </a:pPr>
            <a:r>
              <a:rPr lang="tr-TR" sz="1800">
                <a:solidFill>
                  <a:srgbClr val="D1B62F"/>
                </a:solidFill>
                <a:latin typeface="Comic Sans MS" pitchFamily="66" charset="0"/>
              </a:rPr>
              <a:t>son düşüncelerini içeren bir mektup yazar: Çok soğuk,</a:t>
            </a:r>
          </a:p>
          <a:p>
            <a:pPr eaLnBrk="1" hangingPunct="1">
              <a:buFont typeface="Wingdings" pitchFamily="2" charset="2"/>
              <a:buNone/>
            </a:pPr>
            <a:r>
              <a:rPr lang="tr-TR" sz="1800">
                <a:solidFill>
                  <a:srgbClr val="D1B62F"/>
                </a:solidFill>
                <a:latin typeface="Comic Sans MS" pitchFamily="66" charset="0"/>
              </a:rPr>
              <a:t>bedenim hissizleşmeye başladı. Bir uyusam! Bunlar </a:t>
            </a:r>
          </a:p>
          <a:p>
            <a:pPr eaLnBrk="1" hangingPunct="1">
              <a:buFont typeface="Wingdings" pitchFamily="2" charset="2"/>
              <a:buNone/>
            </a:pPr>
            <a:r>
              <a:rPr lang="tr-TR" sz="1800">
                <a:solidFill>
                  <a:srgbClr val="D1B62F"/>
                </a:solidFill>
                <a:latin typeface="Comic Sans MS" pitchFamily="66" charset="0"/>
              </a:rPr>
              <a:t>onun son sözlerim olabilir.</a:t>
            </a:r>
          </a:p>
          <a:p>
            <a:pPr eaLnBrk="1" hangingPunct="1">
              <a:buFont typeface="Wingdings" pitchFamily="2" charset="2"/>
              <a:buNone/>
            </a:pPr>
            <a:r>
              <a:rPr lang="tr-TR" sz="1800">
                <a:solidFill>
                  <a:srgbClr val="D1B62F"/>
                </a:solidFill>
                <a:latin typeface="Comic Sans MS" pitchFamily="66" charset="0"/>
              </a:rPr>
              <a:t>	Ertesi gün soğutucu vagonun kapısını açan işçiler, </a:t>
            </a:r>
          </a:p>
          <a:p>
            <a:pPr eaLnBrk="1" hangingPunct="1">
              <a:buFont typeface="Wingdings" pitchFamily="2" charset="2"/>
              <a:buNone/>
            </a:pPr>
            <a:r>
              <a:rPr lang="tr-TR" sz="1800">
                <a:solidFill>
                  <a:srgbClr val="D1B62F"/>
                </a:solidFill>
                <a:latin typeface="Comic Sans MS" pitchFamily="66" charset="0"/>
              </a:rPr>
              <a:t>Nick’in donmuş bedenini bulurlar. Üzerinde  yapılan</a:t>
            </a:r>
          </a:p>
          <a:p>
            <a:pPr eaLnBrk="1" hangingPunct="1">
              <a:buFont typeface="Wingdings" pitchFamily="2" charset="2"/>
              <a:buNone/>
            </a:pPr>
            <a:r>
              <a:rPr lang="tr-TR" sz="1800">
                <a:solidFill>
                  <a:srgbClr val="D1B62F"/>
                </a:solidFill>
                <a:latin typeface="Comic Sans MS" pitchFamily="66" charset="0"/>
              </a:rPr>
              <a:t>otopsi , onun donarak öldüğünü göstermektedir. </a:t>
            </a:r>
          </a:p>
          <a:p>
            <a:pPr eaLnBrk="1" hangingPunct="1">
              <a:buFont typeface="Wingdings" pitchFamily="2" charset="2"/>
              <a:buNone/>
            </a:pPr>
            <a:r>
              <a:rPr lang="tr-TR" sz="1800">
                <a:solidFill>
                  <a:srgbClr val="D1B62F"/>
                </a:solidFill>
                <a:latin typeface="Comic Sans MS" pitchFamily="66" charset="0"/>
              </a:rPr>
              <a:t>	Fakat  bu olayı olağanüstü yapan,soğutucu vagonun</a:t>
            </a:r>
          </a:p>
          <a:p>
            <a:pPr eaLnBrk="1" hangingPunct="1">
              <a:buFont typeface="Wingdings" pitchFamily="2" charset="2"/>
              <a:buNone/>
            </a:pPr>
            <a:r>
              <a:rPr lang="tr-TR" sz="1800">
                <a:solidFill>
                  <a:srgbClr val="D1B62F"/>
                </a:solidFill>
                <a:latin typeface="Comic Sans MS" pitchFamily="66" charset="0"/>
              </a:rPr>
              <a:t>soğutma motorunun bozuk ve çalışmıyor olmasıdır. </a:t>
            </a:r>
          </a:p>
          <a:p>
            <a:pPr eaLnBrk="1" hangingPunct="1">
              <a:buFont typeface="Wingdings" pitchFamily="2" charset="2"/>
              <a:buNone/>
            </a:pPr>
            <a:r>
              <a:rPr lang="tr-TR" sz="1800">
                <a:solidFill>
                  <a:srgbClr val="D1B62F"/>
                </a:solidFill>
                <a:latin typeface="Comic Sans MS" pitchFamily="66" charset="0"/>
              </a:rPr>
              <a:t>vagonun içindeki ısı 18 derecedir ve vagonda bol hava</a:t>
            </a:r>
          </a:p>
          <a:p>
            <a:pPr eaLnBrk="1" hangingPunct="1">
              <a:buFont typeface="Wingdings" pitchFamily="2" charset="2"/>
              <a:buNone/>
            </a:pPr>
            <a:r>
              <a:rPr lang="tr-TR" sz="1800">
                <a:solidFill>
                  <a:srgbClr val="D1B62F"/>
                </a:solidFill>
                <a:latin typeface="Comic Sans MS" pitchFamily="66" charset="0"/>
              </a:rPr>
              <a:t>vardır.</a:t>
            </a:r>
          </a:p>
          <a:p>
            <a:pPr eaLnBrk="1" hangingPunct="1">
              <a:buFont typeface="Wingdings" pitchFamily="2" charset="2"/>
              <a:buNone/>
            </a:pPr>
            <a:r>
              <a:rPr lang="tr-TR" sz="1800">
                <a:solidFill>
                  <a:srgbClr val="D1B62F"/>
                </a:solidFill>
                <a:latin typeface="Comic Sans MS" pitchFamily="66" charset="0"/>
              </a:rPr>
              <a:t>	Nick kendini orada donarak öleceğine öylesine </a:t>
            </a:r>
          </a:p>
          <a:p>
            <a:pPr eaLnBrk="1" hangingPunct="1">
              <a:buFont typeface="Wingdings" pitchFamily="2" charset="2"/>
              <a:buNone/>
            </a:pPr>
            <a:r>
              <a:rPr lang="tr-TR" sz="1800">
                <a:solidFill>
                  <a:srgbClr val="D1B62F"/>
                </a:solidFill>
                <a:latin typeface="Comic Sans MS" pitchFamily="66" charset="0"/>
              </a:rPr>
              <a:t>inandırmıştır ki bu inancı kendini gerçekleştiren bir </a:t>
            </a:r>
          </a:p>
          <a:p>
            <a:pPr eaLnBrk="1" hangingPunct="1">
              <a:buFont typeface="Wingdings" pitchFamily="2" charset="2"/>
              <a:buNone/>
            </a:pPr>
            <a:r>
              <a:rPr lang="tr-TR" sz="1800">
                <a:solidFill>
                  <a:srgbClr val="D1B62F"/>
                </a:solidFill>
                <a:latin typeface="Comic Sans MS" pitchFamily="66" charset="0"/>
              </a:rPr>
              <a:t>kehanet olmuştur.</a:t>
            </a:r>
          </a:p>
          <a:p>
            <a:pPr eaLnBrk="1" hangingPunct="1">
              <a:buFont typeface="Wingdings" pitchFamily="2" charset="2"/>
              <a:buNone/>
            </a:pPr>
            <a:endParaRPr lang="tr-TR" sz="1800">
              <a:solidFill>
                <a:srgbClr val="D1B62F"/>
              </a:solidFill>
              <a:latin typeface="Comic Sans MS" pitchFamily="66" charset="0"/>
            </a:endParaRPr>
          </a:p>
        </p:txBody>
      </p:sp>
    </p:spTree>
    <p:extLst>
      <p:ext uri="{BB962C8B-B14F-4D97-AF65-F5344CB8AC3E}">
        <p14:creationId xmlns:p14="http://schemas.microsoft.com/office/powerpoint/2010/main" xmlns="" val="28360433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274638"/>
            <a:ext cx="8229600" cy="1143000"/>
          </a:xfrm>
        </p:spPr>
        <p:txBody>
          <a:bodyPr/>
          <a:lstStyle/>
          <a:p>
            <a:pPr algn="ctr" eaLnBrk="1" hangingPunct="1"/>
            <a:r>
              <a:rPr lang="tr-TR" sz="4000">
                <a:solidFill>
                  <a:srgbClr val="FF0066"/>
                </a:solidFill>
                <a:latin typeface="Monotype Corsiva" pitchFamily="66" charset="0"/>
              </a:rPr>
              <a:t>SONUÇ</a:t>
            </a:r>
          </a:p>
        </p:txBody>
      </p:sp>
      <p:sp>
        <p:nvSpPr>
          <p:cNvPr id="43011" name="Rectangle 3"/>
          <p:cNvSpPr>
            <a:spLocks noGrp="1" noChangeArrowheads="1"/>
          </p:cNvSpPr>
          <p:nvPr>
            <p:ph type="body" idx="4294967295"/>
          </p:nvPr>
        </p:nvSpPr>
        <p:spPr>
          <a:xfrm>
            <a:off x="1652588" y="1268413"/>
            <a:ext cx="7491412" cy="5184775"/>
          </a:xfrm>
        </p:spPr>
        <p:txBody>
          <a:bodyPr/>
          <a:lstStyle/>
          <a:p>
            <a:pPr algn="ctr" eaLnBrk="1" hangingPunct="1">
              <a:buFont typeface="Wingdings" pitchFamily="2" charset="2"/>
              <a:buNone/>
            </a:pPr>
            <a:r>
              <a:rPr lang="tr-TR">
                <a:solidFill>
                  <a:srgbClr val="3366FF"/>
                </a:solidFill>
                <a:latin typeface="Lucida Handwriting" pitchFamily="66" charset="0"/>
              </a:rPr>
              <a:t>İNANÇLARIMIZ SONUCU </a:t>
            </a:r>
          </a:p>
          <a:p>
            <a:pPr algn="ctr" eaLnBrk="1" hangingPunct="1">
              <a:buFont typeface="Wingdings" pitchFamily="2" charset="2"/>
              <a:buNone/>
            </a:pPr>
            <a:r>
              <a:rPr lang="tr-TR">
                <a:solidFill>
                  <a:srgbClr val="3366FF"/>
                </a:solidFill>
                <a:latin typeface="Lucida Handwriting" pitchFamily="66" charset="0"/>
              </a:rPr>
              <a:t>ETKİLER</a:t>
            </a:r>
          </a:p>
          <a:p>
            <a:pPr algn="ctr" eaLnBrk="1" hangingPunct="1">
              <a:buFont typeface="Wingdings" pitchFamily="2" charset="2"/>
              <a:buNone/>
            </a:pPr>
            <a:r>
              <a:rPr lang="tr-TR">
                <a:solidFill>
                  <a:srgbClr val="3366FF"/>
                </a:solidFill>
                <a:latin typeface="Lucida Handwriting" pitchFamily="66" charset="0"/>
              </a:rPr>
              <a:t>BAŞARACAĞINIZA İNANMIYORSANIZ </a:t>
            </a:r>
          </a:p>
          <a:p>
            <a:pPr algn="ctr" eaLnBrk="1" hangingPunct="1">
              <a:buFont typeface="Wingdings" pitchFamily="2" charset="2"/>
              <a:buNone/>
            </a:pPr>
            <a:r>
              <a:rPr lang="tr-TR">
                <a:solidFill>
                  <a:srgbClr val="3366FF"/>
                </a:solidFill>
                <a:latin typeface="Lucida Handwriting" pitchFamily="66" charset="0"/>
              </a:rPr>
              <a:t>BAŞARAMAZSINIZ</a:t>
            </a:r>
          </a:p>
          <a:p>
            <a:pPr eaLnBrk="1" hangingPunct="1">
              <a:buFont typeface="Wingdings" pitchFamily="2" charset="2"/>
              <a:buNone/>
            </a:pPr>
            <a:endParaRPr lang="tr-TR">
              <a:solidFill>
                <a:srgbClr val="3366FF"/>
              </a:solidFill>
              <a:latin typeface="Lucida Handwriting" pitchFamily="66" charset="0"/>
            </a:endParaRPr>
          </a:p>
          <a:p>
            <a:pPr eaLnBrk="1" hangingPunct="1">
              <a:buFont typeface="Wingdings" pitchFamily="2" charset="2"/>
              <a:buNone/>
            </a:pPr>
            <a:r>
              <a:rPr lang="tr-TR">
                <a:solidFill>
                  <a:srgbClr val="3366FF"/>
                </a:solidFill>
                <a:latin typeface="Lucida Handwriting" pitchFamily="66" charset="0"/>
              </a:rPr>
              <a:t>O HALDE;</a:t>
            </a:r>
          </a:p>
          <a:p>
            <a:pPr eaLnBrk="1" hangingPunct="1">
              <a:buFont typeface="Wingdings" pitchFamily="2" charset="2"/>
              <a:buNone/>
            </a:pPr>
            <a:r>
              <a:rPr lang="tr-TR">
                <a:solidFill>
                  <a:srgbClr val="3366FF"/>
                </a:solidFill>
                <a:latin typeface="Lucida Handwriting" pitchFamily="66" charset="0"/>
              </a:rPr>
              <a:t>BAŞARMAK İÇİN</a:t>
            </a:r>
          </a:p>
          <a:p>
            <a:pPr eaLnBrk="1" hangingPunct="1">
              <a:buFont typeface="Wingdings" pitchFamily="2" charset="2"/>
              <a:buNone/>
            </a:pPr>
            <a:r>
              <a:rPr lang="tr-TR">
                <a:solidFill>
                  <a:srgbClr val="3366FF"/>
                </a:solidFill>
                <a:latin typeface="Lucida Handwriting" pitchFamily="66" charset="0"/>
              </a:rPr>
              <a:t>İNANMALISINIZ</a:t>
            </a:r>
          </a:p>
        </p:txBody>
      </p:sp>
      <p:pic>
        <p:nvPicPr>
          <p:cNvPr id="43012" name="Picture 4" descr="adalet29e140"/>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48488" y="4149725"/>
            <a:ext cx="196532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7089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p:cTn id="13"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0" end="0"/>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 calcmode="lin" valueType="num">
                                      <p:cBhvr>
                                        <p:cTn id="17"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30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43011">
                                            <p:txEl>
                                              <p:pRg st="2" end="2"/>
                                            </p:txEl>
                                          </p:spTgt>
                                        </p:tgtEl>
                                        <p:attrNameLst>
                                          <p:attrName>style.visibility</p:attrName>
                                        </p:attrNameLst>
                                      </p:cBhvr>
                                      <p:to>
                                        <p:strVal val="visible"/>
                                      </p:to>
                                    </p:set>
                                    <p:anim calcmode="lin" valueType="num">
                                      <p:cBhvr>
                                        <p:cTn id="23"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3011">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 calcmode="lin" valueType="num">
                                      <p:cBhvr>
                                        <p:cTn id="27"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4301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43011">
                                            <p:txEl>
                                              <p:pRg st="5" end="5"/>
                                            </p:txEl>
                                          </p:spTgt>
                                        </p:tgtEl>
                                        <p:attrNameLst>
                                          <p:attrName>style.visibility</p:attrName>
                                        </p:attrNameLst>
                                      </p:cBhvr>
                                      <p:to>
                                        <p:strVal val="visible"/>
                                      </p:to>
                                    </p:set>
                                    <p:anim calcmode="lin" valueType="num">
                                      <p:cBhvr>
                                        <p:cTn id="33" dur="500" fill="hold"/>
                                        <p:tgtEl>
                                          <p:spTgt spid="43011">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43011">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43012"/>
                                        </p:tgtEl>
                                        <p:attrNameLst>
                                          <p:attrName>style.visibility</p:attrName>
                                        </p:attrNameLst>
                                      </p:cBhvr>
                                      <p:to>
                                        <p:strVal val="visible"/>
                                      </p:to>
                                    </p:set>
                                    <p:anim calcmode="lin" valueType="num">
                                      <p:cBhvr additive="base">
                                        <p:cTn id="39" dur="500" fill="hold"/>
                                        <p:tgtEl>
                                          <p:spTgt spid="43012"/>
                                        </p:tgtEl>
                                        <p:attrNameLst>
                                          <p:attrName>ppt_x</p:attrName>
                                        </p:attrNameLst>
                                      </p:cBhvr>
                                      <p:tavLst>
                                        <p:tav tm="0">
                                          <p:val>
                                            <p:strVal val="1+#ppt_w/2"/>
                                          </p:val>
                                        </p:tav>
                                        <p:tav tm="100000">
                                          <p:val>
                                            <p:strVal val="#ppt_x"/>
                                          </p:val>
                                        </p:tav>
                                      </p:tavLst>
                                    </p:anim>
                                    <p:anim calcmode="lin" valueType="num">
                                      <p:cBhvr additive="base">
                                        <p:cTn id="40" dur="500" fill="hold"/>
                                        <p:tgtEl>
                                          <p:spTgt spid="430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2" name="explode.wav"/>
                                        </p:tgtEl>
                                      </p:cMediaNode>
                                    </p:audio>
                                  </p:subTnLst>
                                </p:cTn>
                              </p:par>
                            </p:childTnLst>
                          </p:cTn>
                        </p:par>
                        <p:par>
                          <p:cTn id="41" fill="hold" nodeType="afterGroup">
                            <p:stCondLst>
                              <p:cond delay="500"/>
                            </p:stCondLst>
                            <p:childTnLst>
                              <p:par>
                                <p:cTn id="42" presetID="23" presetClass="entr" presetSubtype="16" fill="hold" grpId="0" nodeType="afterEffect">
                                  <p:stCondLst>
                                    <p:cond delay="0"/>
                                  </p:stCondLst>
                                  <p:childTnLst>
                                    <p:set>
                                      <p:cBhvr>
                                        <p:cTn id="43" dur="1" fill="hold">
                                          <p:stCondLst>
                                            <p:cond delay="0"/>
                                          </p:stCondLst>
                                        </p:cTn>
                                        <p:tgtEl>
                                          <p:spTgt spid="43011">
                                            <p:txEl>
                                              <p:pRg st="6" end="6"/>
                                            </p:txEl>
                                          </p:spTgt>
                                        </p:tgtEl>
                                        <p:attrNameLst>
                                          <p:attrName>style.visibility</p:attrName>
                                        </p:attrNameLst>
                                      </p:cBhvr>
                                      <p:to>
                                        <p:strVal val="visible"/>
                                      </p:to>
                                    </p:set>
                                    <p:anim calcmode="lin" valueType="num">
                                      <p:cBhvr>
                                        <p:cTn id="44" dur="500" fill="hold"/>
                                        <p:tgtEl>
                                          <p:spTgt spid="43011">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43011">
                                            <p:txEl>
                                              <p:pRg st="6" end="6"/>
                                            </p:txEl>
                                          </p:spTgt>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43011">
                                            <p:txEl>
                                              <p:pRg st="7" end="7"/>
                                            </p:txEl>
                                          </p:spTgt>
                                        </p:tgtEl>
                                        <p:attrNameLst>
                                          <p:attrName>style.visibility</p:attrName>
                                        </p:attrNameLst>
                                      </p:cBhvr>
                                      <p:to>
                                        <p:strVal val="visible"/>
                                      </p:to>
                                    </p:set>
                                    <p:anim calcmode="lin" valueType="num">
                                      <p:cBhvr>
                                        <p:cTn id="49" dur="500" fill="hold"/>
                                        <p:tgtEl>
                                          <p:spTgt spid="43011">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3011">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etin kutusu"/>
          <p:cNvSpPr txBox="1">
            <a:spLocks noChangeArrowheads="1"/>
          </p:cNvSpPr>
          <p:nvPr/>
        </p:nvSpPr>
        <p:spPr bwMode="auto">
          <a:xfrm>
            <a:off x="1428750" y="285750"/>
            <a:ext cx="6096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tr-TR" sz="4000" b="1">
                <a:solidFill>
                  <a:srgbClr val="FFC000"/>
                </a:solidFill>
                <a:latin typeface="Times New Roman" pitchFamily="18" charset="0"/>
                <a:cs typeface="Times New Roman" pitchFamily="18" charset="0"/>
              </a:rPr>
              <a:t>Öğrenmiş çaresizlik nedir?</a:t>
            </a:r>
          </a:p>
        </p:txBody>
      </p:sp>
      <p:sp>
        <p:nvSpPr>
          <p:cNvPr id="19459" name="2 Metin kutusu"/>
          <p:cNvSpPr txBox="1">
            <a:spLocks noChangeArrowheads="1"/>
          </p:cNvSpPr>
          <p:nvPr/>
        </p:nvSpPr>
        <p:spPr bwMode="auto">
          <a:xfrm>
            <a:off x="214313" y="1214438"/>
            <a:ext cx="8929687"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tr-TR" sz="3600">
                <a:latin typeface="Times New Roman" pitchFamily="18" charset="0"/>
                <a:cs typeface="Times New Roman" pitchFamily="18" charset="0"/>
              </a:rPr>
              <a:t>Öğrenilmiş çaresizlik, kişinin herhangi bir durumda çok sayıda başarısızlığa uğrayarak, bir şey yapsa da hiçbir şeyin değişmeyeceğini, olayların kendi kontrolünde olmadığını, o konuda bir daha asla başarıya ulaşamayacağını</a:t>
            </a:r>
          </a:p>
          <a:p>
            <a:pPr eaLnBrk="1" hangingPunct="1"/>
            <a:r>
              <a:rPr lang="tr-TR" sz="3600">
                <a:latin typeface="Times New Roman" pitchFamily="18" charset="0"/>
                <a:cs typeface="Times New Roman" pitchFamily="18" charset="0"/>
              </a:rPr>
              <a:t>düşünüp bir daha deneme cesaretini kaybetmesidir.</a:t>
            </a:r>
          </a:p>
          <a:p>
            <a:pPr eaLnBrk="1" hangingPunct="1"/>
            <a:r>
              <a:rPr lang="tr-TR" sz="3600">
                <a:latin typeface="Times New Roman" pitchFamily="18" charset="0"/>
                <a:cs typeface="Times New Roman" pitchFamily="18" charset="0"/>
              </a:rPr>
              <a:t> </a:t>
            </a:r>
          </a:p>
        </p:txBody>
      </p:sp>
    </p:spTree>
    <p:extLst>
      <p:ext uri="{BB962C8B-B14F-4D97-AF65-F5344CB8AC3E}">
        <p14:creationId xmlns:p14="http://schemas.microsoft.com/office/powerpoint/2010/main" xmlns="" val="204002323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etin kutusu"/>
          <p:cNvSpPr txBox="1">
            <a:spLocks noChangeArrowheads="1"/>
          </p:cNvSpPr>
          <p:nvPr/>
        </p:nvSpPr>
        <p:spPr bwMode="auto">
          <a:xfrm>
            <a:off x="214313" y="117475"/>
            <a:ext cx="8572500" cy="674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tr-TR" sz="3600">
                <a:latin typeface="Times New Roman" pitchFamily="18" charset="0"/>
                <a:cs typeface="Times New Roman" pitchFamily="18" charset="0"/>
              </a:rPr>
              <a:t>Öğrenilmiş çaresizlik hepimizin içinde az ya da çok vardır.</a:t>
            </a:r>
          </a:p>
          <a:p>
            <a:pPr algn="ctr" eaLnBrk="1" hangingPunct="1"/>
            <a:r>
              <a:rPr lang="tr-TR" sz="3600">
                <a:latin typeface="Times New Roman" pitchFamily="18" charset="0"/>
                <a:cs typeface="Times New Roman" pitchFamily="18" charset="0"/>
              </a:rPr>
              <a:t>Hepimiz bir şeyleri defalarca deniyor, yanılıyor, başaramıyoruz.</a:t>
            </a:r>
          </a:p>
          <a:p>
            <a:pPr algn="ctr" eaLnBrk="1" hangingPunct="1"/>
            <a:r>
              <a:rPr lang="tr-TR" sz="3600">
                <a:latin typeface="Times New Roman" pitchFamily="18" charset="0"/>
                <a:cs typeface="Times New Roman" pitchFamily="18" charset="0"/>
              </a:rPr>
              <a:t>Sonra bir daha yanılmamak için denemiyoruz. Bu sırada şartlar değişiyor,</a:t>
            </a:r>
          </a:p>
          <a:p>
            <a:pPr algn="ctr" eaLnBrk="1" hangingPunct="1"/>
            <a:r>
              <a:rPr lang="tr-TR" sz="3600">
                <a:latin typeface="Times New Roman" pitchFamily="18" charset="0"/>
                <a:cs typeface="Times New Roman" pitchFamily="18" charset="0"/>
              </a:rPr>
              <a:t>eğer denersek başarılı olabileceğimiz bir hale geliyor ama biz ezberlediğimiz </a:t>
            </a:r>
          </a:p>
          <a:p>
            <a:pPr algn="ctr" eaLnBrk="1" hangingPunct="1"/>
            <a:r>
              <a:rPr lang="tr-TR" sz="3600">
                <a:latin typeface="Times New Roman" pitchFamily="18" charset="0"/>
                <a:cs typeface="Times New Roman" pitchFamily="18" charset="0"/>
              </a:rPr>
              <a:t>gibi yaşamaya devam ediyoruz. Arazi değişiyor ama bizim zihin haritamız</a:t>
            </a:r>
          </a:p>
          <a:p>
            <a:pPr algn="ctr" eaLnBrk="1" hangingPunct="1"/>
            <a:r>
              <a:rPr lang="tr-TR" sz="3600">
                <a:latin typeface="Times New Roman" pitchFamily="18" charset="0"/>
                <a:cs typeface="Times New Roman" pitchFamily="18" charset="0"/>
              </a:rPr>
              <a:t>değişmiyor. Böylece başarısızlığı öğrenmiş oluyoruz </a:t>
            </a:r>
          </a:p>
        </p:txBody>
      </p:sp>
    </p:spTree>
    <p:extLst>
      <p:ext uri="{BB962C8B-B14F-4D97-AF65-F5344CB8AC3E}">
        <p14:creationId xmlns:p14="http://schemas.microsoft.com/office/powerpoint/2010/main" xmlns="" val="16196677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84213" y="260350"/>
            <a:ext cx="6985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kumimoji="1" lang="tr-TR" sz="3600" b="1">
                <a:solidFill>
                  <a:srgbClr val="FF0000"/>
                </a:solidFill>
              </a:rPr>
              <a:t>Öğrenilmiş başarısızlık: Kaybetmeyi nasıl öğreniriz</a:t>
            </a:r>
            <a:r>
              <a:rPr kumimoji="1" lang="tr-TR" sz="3600" b="1">
                <a:solidFill>
                  <a:srgbClr val="FFFFFF"/>
                </a:solidFill>
              </a:rPr>
              <a:t>?</a:t>
            </a:r>
          </a:p>
        </p:txBody>
      </p:sp>
      <p:graphicFrame>
        <p:nvGraphicFramePr>
          <p:cNvPr id="1026" name="Object 2"/>
          <p:cNvGraphicFramePr>
            <a:graphicFrameLocks noChangeAspect="1"/>
          </p:cNvGraphicFramePr>
          <p:nvPr/>
        </p:nvGraphicFramePr>
        <p:xfrm>
          <a:off x="142875" y="2071688"/>
          <a:ext cx="8839200" cy="4419600"/>
        </p:xfrm>
        <a:graphic>
          <a:graphicData uri="http://schemas.openxmlformats.org/presentationml/2006/ole">
            <p:oleObj spid="_x0000_s70661" name="Belge" r:id="rId3" imgW="5972175" imgH="2133600" progId="Word.Document.8">
              <p:embed/>
            </p:oleObj>
          </a:graphicData>
        </a:graphic>
      </p:graphicFrame>
    </p:spTree>
    <p:extLst>
      <p:ext uri="{BB962C8B-B14F-4D97-AF65-F5344CB8AC3E}">
        <p14:creationId xmlns:p14="http://schemas.microsoft.com/office/powerpoint/2010/main" xmlns="" val="313919005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04B2B2-4697-4332-9F6D-39FFAC2DEECF}" type="slidenum">
              <a:rPr lang="tr-TR" smtClean="0">
                <a:latin typeface="Comic Sans MS" pitchFamily="66" charset="0"/>
              </a:rPr>
              <a:pPr eaLnBrk="1" hangingPunct="1"/>
              <a:t>17</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590800" y="1989138"/>
            <a:ext cx="6553200" cy="2808287"/>
          </a:xfrm>
        </p:spPr>
        <p:txBody>
          <a:bodyPr/>
          <a:lstStyle/>
          <a:p>
            <a:pPr>
              <a:buFont typeface="Wingdings" pitchFamily="2" charset="2"/>
              <a:buBlip>
                <a:blip r:embed="rId2"/>
              </a:buBlip>
            </a:pPr>
            <a:r>
              <a:rPr lang="tr-TR" sz="2400" smtClean="0"/>
              <a:t>Sorulara önyargılı yaklaşmamalısınız. </a:t>
            </a:r>
          </a:p>
          <a:p>
            <a:pPr>
              <a:buFont typeface="Wingdings" pitchFamily="2" charset="2"/>
              <a:buNone/>
            </a:pPr>
            <a:endParaRPr lang="tr-TR" sz="2400" smtClean="0"/>
          </a:p>
          <a:p>
            <a:pPr>
              <a:buFont typeface="Wingdings" pitchFamily="2" charset="2"/>
              <a:buNone/>
            </a:pPr>
            <a:r>
              <a:rPr lang="tr-TR" sz="2400" smtClean="0"/>
              <a:t>"Bu soru zor yapamam, </a:t>
            </a:r>
          </a:p>
          <a:p>
            <a:pPr>
              <a:buFont typeface="Wingdings" pitchFamily="2" charset="2"/>
              <a:buNone/>
            </a:pPr>
            <a:r>
              <a:rPr lang="tr-TR" sz="2400" smtClean="0"/>
              <a:t> bu soru kolay cevap x şıkkı" gibi zaman</a:t>
            </a:r>
          </a:p>
          <a:p>
            <a:pPr>
              <a:buFont typeface="Wingdings" pitchFamily="2" charset="2"/>
              <a:buNone/>
            </a:pPr>
            <a:r>
              <a:rPr lang="tr-TR" sz="2400" smtClean="0"/>
              <a:t> kazanmaya yönelik aceleci davranışlar, </a:t>
            </a:r>
          </a:p>
          <a:p>
            <a:pPr>
              <a:buFont typeface="Wingdings" pitchFamily="2" charset="2"/>
              <a:buNone/>
            </a:pPr>
            <a:r>
              <a:rPr lang="tr-TR" sz="2400" smtClean="0"/>
              <a:t> kazanmak yerine kaybettirir.</a:t>
            </a:r>
          </a:p>
          <a:p>
            <a:pPr>
              <a:buFont typeface="Wingdings" pitchFamily="2" charset="2"/>
              <a:buBlip>
                <a:blip r:embed="rId2"/>
              </a:buBlip>
            </a:pPr>
            <a:endParaRPr lang="tr-TR" sz="2400" smtClean="0"/>
          </a:p>
        </p:txBody>
      </p:sp>
      <p:pic>
        <p:nvPicPr>
          <p:cNvPr id="11268" name="Picture 5" descr="C:\Documents and Settings\Ortak\Local Settings\Temporary Internet Files\Content.IE5\JR5GPUGG\MPj0285018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3284538"/>
            <a:ext cx="1627188"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fade">
                                      <p:cBhvr>
                                        <p:cTn id="15" dur="2000"/>
                                        <p:tgtEl>
                                          <p:spTgt spid="9219">
                                            <p:txEl>
                                              <p:pRg st="3" end="3"/>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animEffect transition="in" filter="fade">
                                      <p:cBhvr>
                                        <p:cTn id="19" dur="2000"/>
                                        <p:tgtEl>
                                          <p:spTgt spid="9219">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animEffect transition="in" filter="fade">
                                      <p:cBhvr>
                                        <p:cTn id="23" dur="2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E96763-DA36-4732-8CD5-CF129C1B53F4}" type="slidenum">
              <a:rPr lang="tr-TR" smtClean="0">
                <a:latin typeface="Comic Sans MS" pitchFamily="66" charset="0"/>
              </a:rPr>
              <a:pPr eaLnBrk="1" hangingPunct="1"/>
              <a:t>18</a:t>
            </a:fld>
            <a:endParaRPr lang="tr-TR" smtClean="0">
              <a:latin typeface="Comic Sans MS" pitchFamily="66" charset="0"/>
            </a:endParaRPr>
          </a:p>
        </p:txBody>
      </p:sp>
      <p:sp>
        <p:nvSpPr>
          <p:cNvPr id="12291" name="Rectangle 1026"/>
          <p:cNvSpPr>
            <a:spLocks noGrp="1" noChangeArrowheads="1"/>
          </p:cNvSpPr>
          <p:nvPr>
            <p:ph type="title" idx="4294967295"/>
          </p:nvPr>
        </p:nvSpPr>
        <p:spPr>
          <a:xfrm>
            <a:off x="3065463" y="1484313"/>
            <a:ext cx="6078537" cy="982662"/>
          </a:xfrm>
        </p:spPr>
        <p:txBody>
          <a:bodyPr>
            <a:normAutofit fontScale="90000"/>
          </a:bodyPr>
          <a:lstStyle/>
          <a:p>
            <a:r>
              <a:rPr lang="tr-TR" sz="3000" dirty="0" smtClean="0">
                <a:solidFill>
                  <a:srgbClr val="FF0000"/>
                </a:solidFill>
              </a:rPr>
              <a:t>TEOG  SORULARININ ZORLUK DERECELERİ</a:t>
            </a:r>
          </a:p>
        </p:txBody>
      </p:sp>
      <p:graphicFrame>
        <p:nvGraphicFramePr>
          <p:cNvPr id="13343" name="Group 31"/>
          <p:cNvGraphicFramePr>
            <a:graphicFrameLocks noGrp="1"/>
          </p:cNvGraphicFramePr>
          <p:nvPr/>
        </p:nvGraphicFramePr>
        <p:xfrm>
          <a:off x="2484438" y="3068638"/>
          <a:ext cx="5543550" cy="3332163"/>
        </p:xfrm>
        <a:graphic>
          <a:graphicData uri="http://schemas.openxmlformats.org/drawingml/2006/table">
            <a:tbl>
              <a:tblPr/>
              <a:tblGrid>
                <a:gridCol w="2771775"/>
                <a:gridCol w="2771775"/>
              </a:tblGrid>
              <a:tr h="884088">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00B050"/>
                          </a:solidFill>
                          <a:effectLst/>
                          <a:latin typeface="Arial" charset="0"/>
                          <a:cs typeface="Arial" charset="0"/>
                        </a:rPr>
                        <a:t>SORUNUN NİTELİĞİ</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00B050"/>
                          </a:solidFill>
                          <a:effectLst/>
                          <a:latin typeface="Arial" charset="0"/>
                          <a:cs typeface="Arial" charset="0"/>
                        </a:rPr>
                        <a:t>ZORLUK DERECESİ</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ÇOK KOLAY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98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KOLAY</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%20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NORMAL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%40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ZOR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%20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773">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7030A0"/>
                          </a:solidFill>
                          <a:effectLst/>
                          <a:latin typeface="Arial" charset="0"/>
                          <a:cs typeface="Arial" charset="0"/>
                        </a:rPr>
                        <a:t>ÇOK ZOR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80000"/>
                        <a:buFont typeface="Wingdings" pitchFamily="2" charset="2"/>
                        <a:buNone/>
                        <a:tabLst/>
                      </a:pPr>
                      <a:r>
                        <a:rPr kumimoji="0" lang="tr-TR" sz="2600" b="1" i="0" u="none" strike="noStrike" cap="none" normalizeH="0" baseline="0" smtClean="0">
                          <a:ln>
                            <a:noFill/>
                          </a:ln>
                          <a:solidFill>
                            <a:srgbClr val="FF0000"/>
                          </a:solidFill>
                          <a:effectLst/>
                          <a:latin typeface="Arial" charset="0"/>
                          <a:cs typeface="Arial" charset="0"/>
                        </a:rPr>
                        <a:t>%10</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15" name="Picture 29" descr="C:\Documents and Settings\Ortak\Local Settings\Temporary Internet Files\Content.IE5\UF47VOW0\MCj0428079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781300"/>
            <a:ext cx="1514475" cy="1646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E28905-A00D-497E-8749-4796C6677E3F}" type="slidenum">
              <a:rPr lang="tr-TR" smtClean="0">
                <a:latin typeface="Comic Sans MS" pitchFamily="66" charset="0"/>
              </a:rPr>
              <a:pPr eaLnBrk="1" hangingPunct="1"/>
              <a:t>19</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063875" y="765175"/>
            <a:ext cx="6080125" cy="5808663"/>
          </a:xfrm>
        </p:spPr>
        <p:txBody>
          <a:bodyPr/>
          <a:lstStyle/>
          <a:p>
            <a:pPr>
              <a:lnSpc>
                <a:spcPct val="90000"/>
              </a:lnSpc>
              <a:buFont typeface="Wingdings" pitchFamily="2" charset="2"/>
              <a:buBlip>
                <a:blip r:embed="rId2"/>
              </a:buBlip>
            </a:pPr>
            <a:r>
              <a:rPr lang="tr-TR" b="1" smtClean="0"/>
              <a:t> </a:t>
            </a:r>
            <a:r>
              <a:rPr lang="tr-TR" sz="2800" smtClean="0"/>
              <a:t>TEST İÇERİSİNDEKİ SORULARIN ZORLUK DÜZEYLERİ BİRBİRİNDEN FARKLIDIR.</a:t>
            </a:r>
          </a:p>
          <a:p>
            <a:pPr>
              <a:lnSpc>
                <a:spcPct val="90000"/>
              </a:lnSpc>
              <a:buFont typeface="Wingdings" pitchFamily="2" charset="2"/>
              <a:buNone/>
            </a:pPr>
            <a:endParaRPr lang="tr-TR" sz="2800" smtClean="0"/>
          </a:p>
          <a:p>
            <a:pPr>
              <a:lnSpc>
                <a:spcPct val="90000"/>
              </a:lnSpc>
              <a:buFont typeface="Wingdings" pitchFamily="2" charset="2"/>
              <a:buBlip>
                <a:blip r:embed="rId2"/>
              </a:buBlip>
            </a:pPr>
            <a:r>
              <a:rPr lang="tr-TR" sz="2800" smtClean="0"/>
              <a:t>ANCAK ZOR SORULARA FAZLA PUAN VERİLMEZ.</a:t>
            </a:r>
          </a:p>
          <a:p>
            <a:pPr>
              <a:lnSpc>
                <a:spcPct val="90000"/>
              </a:lnSpc>
              <a:buFont typeface="Wingdings" pitchFamily="2" charset="2"/>
              <a:buNone/>
            </a:pPr>
            <a:endParaRPr lang="tr-TR" sz="2800" smtClean="0"/>
          </a:p>
          <a:p>
            <a:pPr>
              <a:lnSpc>
                <a:spcPct val="90000"/>
              </a:lnSpc>
              <a:buFont typeface="Wingdings" pitchFamily="2" charset="2"/>
              <a:buBlip>
                <a:blip r:embed="rId2"/>
              </a:buBlip>
            </a:pPr>
            <a:r>
              <a:rPr lang="tr-TR" sz="2800" smtClean="0"/>
              <a:t>BİR </a:t>
            </a:r>
            <a:r>
              <a:rPr lang="tr-TR" sz="2800" u="sng" smtClean="0">
                <a:solidFill>
                  <a:srgbClr val="C00000"/>
                </a:solidFill>
              </a:rPr>
              <a:t>TESTİN %70’İNİ </a:t>
            </a:r>
            <a:r>
              <a:rPr lang="tr-TR" sz="2800" smtClean="0"/>
              <a:t>OLUŞTURAN KOLAY VE NORMAL ZORLUKTAKİ SORULARI RAHATLIKLA ÇÖZEBİLİRSİNİZ.</a:t>
            </a:r>
          </a:p>
          <a:p>
            <a:pPr>
              <a:lnSpc>
                <a:spcPct val="90000"/>
              </a:lnSpc>
              <a:buFont typeface="Wingdings" pitchFamily="2" charset="2"/>
              <a:buBlip>
                <a:blip r:embed="rId2"/>
              </a:buBlip>
            </a:pPr>
            <a:endParaRPr lang="tr-TR" sz="2800" smtClean="0"/>
          </a:p>
        </p:txBody>
      </p:sp>
      <p:pic>
        <p:nvPicPr>
          <p:cNvPr id="13316" name="Picture 28" descr="C:\Documents and Settings\Ortak\Local Settings\Temporary Internet Files\Content.IE5\Y2KY02SA\MCj0406148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3068638"/>
            <a:ext cx="17145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fade">
                                      <p:cBhvr>
                                        <p:cTn id="15"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443A0F4-330F-48D5-8BB5-1D65A211C9B5}" type="slidenum">
              <a:rPr lang="tr-TR" smtClean="0">
                <a:latin typeface="Comic Sans MS" pitchFamily="66" charset="0"/>
              </a:rPr>
              <a:pPr eaLnBrk="1" hangingPunct="1"/>
              <a:t>2</a:t>
            </a:fld>
            <a:endParaRPr lang="tr-TR" smtClean="0">
              <a:latin typeface="Comic Sans MS" pitchFamily="66" charset="0"/>
            </a:endParaRPr>
          </a:p>
        </p:txBody>
      </p:sp>
      <p:sp>
        <p:nvSpPr>
          <p:cNvPr id="1027" name="1 Başlık"/>
          <p:cNvSpPr>
            <a:spLocks noGrp="1"/>
          </p:cNvSpPr>
          <p:nvPr>
            <p:ph type="title" idx="4294967295"/>
          </p:nvPr>
        </p:nvSpPr>
        <p:spPr>
          <a:xfrm>
            <a:off x="1633538" y="765175"/>
            <a:ext cx="7510462" cy="933450"/>
          </a:xfrm>
        </p:spPr>
        <p:txBody>
          <a:bodyPr/>
          <a:lstStyle/>
          <a:p>
            <a:r>
              <a:rPr lang="tr-TR" sz="4300" smtClean="0">
                <a:solidFill>
                  <a:srgbClr val="FF0000"/>
                </a:solidFill>
              </a:rPr>
              <a:t>Sınavla İlgili Şikayetler</a:t>
            </a:r>
          </a:p>
        </p:txBody>
      </p:sp>
      <p:sp>
        <p:nvSpPr>
          <p:cNvPr id="1029" name="2 İçerik Yer Tutucusu"/>
          <p:cNvSpPr>
            <a:spLocks noGrp="1"/>
          </p:cNvSpPr>
          <p:nvPr>
            <p:ph idx="4294967295"/>
          </p:nvPr>
        </p:nvSpPr>
        <p:spPr>
          <a:xfrm>
            <a:off x="2879725" y="1719263"/>
            <a:ext cx="6264275" cy="4302125"/>
          </a:xfrm>
        </p:spPr>
        <p:txBody>
          <a:bodyPr/>
          <a:lstStyle/>
          <a:p>
            <a:pPr>
              <a:buFont typeface="Wingdings" pitchFamily="2" charset="2"/>
              <a:buBlip>
                <a:blip r:embed="rId3"/>
              </a:buBlip>
            </a:pPr>
            <a:r>
              <a:rPr lang="tr-TR" sz="2800" smtClean="0"/>
              <a:t>İLK DOĞRU GÖRDÜĞÜM CEVABI İŞARETLİYORUM, DİĞERLERİNE BAKMIYORUM.</a:t>
            </a:r>
          </a:p>
          <a:p>
            <a:pPr>
              <a:buFont typeface="Wingdings" pitchFamily="2" charset="2"/>
              <a:buBlip>
                <a:blip r:embed="rId3"/>
              </a:buBlip>
            </a:pPr>
            <a:endParaRPr lang="tr-TR" sz="2800" smtClean="0"/>
          </a:p>
          <a:p>
            <a:pPr>
              <a:buFont typeface="Wingdings" pitchFamily="2" charset="2"/>
              <a:buBlip>
                <a:blip r:embed="rId3"/>
              </a:buBlip>
            </a:pPr>
            <a:r>
              <a:rPr lang="tr-TR" sz="2800" smtClean="0"/>
              <a:t>UZUN SORULARI HİÇ OKUMUYORUM.</a:t>
            </a:r>
          </a:p>
          <a:p>
            <a:pPr>
              <a:buFont typeface="Wingdings" pitchFamily="2" charset="2"/>
              <a:buBlip>
                <a:blip r:embed="rId3"/>
              </a:buBlip>
            </a:pPr>
            <a:endParaRPr lang="tr-TR" sz="2800" smtClean="0"/>
          </a:p>
          <a:p>
            <a:pPr>
              <a:buFont typeface="Wingdings" pitchFamily="2" charset="2"/>
              <a:buBlip>
                <a:blip r:embed="rId3"/>
              </a:buBlip>
            </a:pPr>
            <a:r>
              <a:rPr lang="tr-TR" sz="2800" smtClean="0"/>
              <a:t>ÇOK TELAŞA KAPILIYORUM.</a:t>
            </a:r>
          </a:p>
        </p:txBody>
      </p:sp>
      <p:graphicFrame>
        <p:nvGraphicFramePr>
          <p:cNvPr id="1026" name="Object 5"/>
          <p:cNvGraphicFramePr>
            <a:graphicFrameLocks noChangeAspect="1"/>
          </p:cNvGraphicFramePr>
          <p:nvPr/>
        </p:nvGraphicFramePr>
        <p:xfrm>
          <a:off x="323850" y="2852738"/>
          <a:ext cx="1582738" cy="1766887"/>
        </p:xfrm>
        <a:graphic>
          <a:graphicData uri="http://schemas.openxmlformats.org/presentationml/2006/ole">
            <p:oleObj spid="_x0000_s1045" name="Klip" r:id="rId4" imgW="2102325" imgH="3951798" progId="">
              <p:embed/>
            </p:oleObj>
          </a:graphicData>
        </a:graphic>
      </p:graphicFrame>
      <p:pic>
        <p:nvPicPr>
          <p:cNvPr id="1030" name="Picture 8" descr="C:\Documents and Settings\Ortak\Local Settings\Temporary Internet Files\Content.IE5\JR5GPUGG\MCj0428081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03648" y="4797152"/>
            <a:ext cx="1370013"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6" descr="C:\Documents and Settings\Ortak\Local Settings\Temporary Internet Files\Content.IE5\JR5GPUGG\MPj04140330000[1].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67625" y="4724400"/>
            <a:ext cx="881063" cy="1081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fade">
                                      <p:cBhvr>
                                        <p:cTn id="7" dur="500"/>
                                        <p:tgtEl>
                                          <p:spTgt spid="102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iterate type="lt">
                                    <p:tmPct val="0"/>
                                  </p:iterate>
                                  <p:childTnLst>
                                    <p:set>
                                      <p:cBhvr>
                                        <p:cTn id="10" dur="1" fill="hold">
                                          <p:stCondLst>
                                            <p:cond delay="0"/>
                                          </p:stCondLst>
                                        </p:cTn>
                                        <p:tgtEl>
                                          <p:spTgt spid="1029">
                                            <p:txEl>
                                              <p:pRg st="2" end="2"/>
                                            </p:txEl>
                                          </p:spTgt>
                                        </p:tgtEl>
                                        <p:attrNameLst>
                                          <p:attrName>style.visibility</p:attrName>
                                        </p:attrNameLst>
                                      </p:cBhvr>
                                      <p:to>
                                        <p:strVal val="visible"/>
                                      </p:to>
                                    </p:set>
                                    <p:animEffect transition="in" filter="fade">
                                      <p:cBhvr>
                                        <p:cTn id="11" dur="1000"/>
                                        <p:tgtEl>
                                          <p:spTgt spid="1029">
                                            <p:txEl>
                                              <p:pRg st="2" end="2"/>
                                            </p:txEl>
                                          </p:spTgt>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iterate type="lt">
                                    <p:tmPct val="0"/>
                                  </p:iterate>
                                  <p:childTnLst>
                                    <p:set>
                                      <p:cBhvr>
                                        <p:cTn id="14" dur="1" fill="hold">
                                          <p:stCondLst>
                                            <p:cond delay="0"/>
                                          </p:stCondLst>
                                        </p:cTn>
                                        <p:tgtEl>
                                          <p:spTgt spid="1029">
                                            <p:txEl>
                                              <p:pRg st="4" end="4"/>
                                            </p:txEl>
                                          </p:spTgt>
                                        </p:tgtEl>
                                        <p:attrNameLst>
                                          <p:attrName>style.visibility</p:attrName>
                                        </p:attrNameLst>
                                      </p:cBhvr>
                                      <p:to>
                                        <p:strVal val="visible"/>
                                      </p:to>
                                    </p:set>
                                    <p:animEffect transition="in" filter="fade">
                                      <p:cBhvr>
                                        <p:cTn id="15" dur="1000"/>
                                        <p:tgtEl>
                                          <p:spTgt spid="10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0541F7-FC2E-4438-9251-04FC7D5DFC4C}" type="slidenum">
              <a:rPr lang="tr-TR" smtClean="0">
                <a:latin typeface="Comic Sans MS" pitchFamily="66" charset="0"/>
              </a:rPr>
              <a:pPr eaLnBrk="1" hangingPunct="1"/>
              <a:t>20</a:t>
            </a:fld>
            <a:endParaRPr lang="tr-TR" smtClean="0">
              <a:latin typeface="Comic Sans MS" pitchFamily="66" charset="0"/>
            </a:endParaRPr>
          </a:p>
        </p:txBody>
      </p:sp>
      <p:sp>
        <p:nvSpPr>
          <p:cNvPr id="13315" name="Rectangle 3"/>
          <p:cNvSpPr>
            <a:spLocks noGrp="1" noChangeArrowheads="1"/>
          </p:cNvSpPr>
          <p:nvPr>
            <p:ph type="body" idx="4294967295"/>
          </p:nvPr>
        </p:nvSpPr>
        <p:spPr>
          <a:xfrm>
            <a:off x="2663825" y="1341438"/>
            <a:ext cx="6480175" cy="5111750"/>
          </a:xfrm>
        </p:spPr>
        <p:txBody>
          <a:bodyPr/>
          <a:lstStyle/>
          <a:p>
            <a:pPr algn="ctr">
              <a:buFont typeface="Wingdings" pitchFamily="2" charset="2"/>
              <a:buNone/>
            </a:pPr>
            <a:r>
              <a:rPr lang="tr-TR" sz="3400" b="1" smtClean="0">
                <a:solidFill>
                  <a:srgbClr val="FF0000"/>
                </a:solidFill>
              </a:rPr>
              <a:t>TURLU SORU ÇÖZME YÖNTEMİ NEDİR</a:t>
            </a:r>
            <a:endParaRPr lang="tr-TR" sz="4700" smtClean="0">
              <a:solidFill>
                <a:srgbClr val="0070C0"/>
              </a:solidFill>
            </a:endParaRPr>
          </a:p>
          <a:p>
            <a:pPr>
              <a:buFont typeface="Wingdings" pitchFamily="2" charset="2"/>
              <a:buNone/>
            </a:pPr>
            <a:r>
              <a:rPr lang="tr-TR" sz="4700" smtClean="0">
                <a:solidFill>
                  <a:srgbClr val="0070C0"/>
                </a:solidFill>
              </a:rPr>
              <a:t>Önce bildiğiniz soruları</a:t>
            </a:r>
          </a:p>
          <a:p>
            <a:pPr>
              <a:buFont typeface="Wingdings" pitchFamily="2" charset="2"/>
              <a:buNone/>
            </a:pPr>
            <a:r>
              <a:rPr lang="tr-TR" sz="4700" smtClean="0">
                <a:solidFill>
                  <a:srgbClr val="0070C0"/>
                </a:solidFill>
              </a:rPr>
              <a:t>yapıp bilmediklerinizi </a:t>
            </a:r>
          </a:p>
          <a:p>
            <a:pPr>
              <a:buFont typeface="Wingdings" pitchFamily="2" charset="2"/>
              <a:buNone/>
            </a:pPr>
            <a:r>
              <a:rPr lang="tr-TR" sz="4700" smtClean="0">
                <a:solidFill>
                  <a:srgbClr val="0070C0"/>
                </a:solidFill>
              </a:rPr>
              <a:t>sonraya bırakma</a:t>
            </a:r>
          </a:p>
          <a:p>
            <a:pPr>
              <a:buFont typeface="Wingdings" pitchFamily="2" charset="2"/>
              <a:buNone/>
            </a:pPr>
            <a:r>
              <a:rPr lang="tr-TR" sz="4700" smtClean="0">
                <a:solidFill>
                  <a:srgbClr val="0070C0"/>
                </a:solidFill>
              </a:rPr>
              <a:t>yöntemidir.</a:t>
            </a:r>
          </a:p>
          <a:p>
            <a:pPr>
              <a:buFont typeface="Wingdings" pitchFamily="2" charset="2"/>
              <a:buNone/>
            </a:pPr>
            <a:endParaRPr lang="tr-TR" smtClean="0"/>
          </a:p>
        </p:txBody>
      </p:sp>
      <p:pic>
        <p:nvPicPr>
          <p:cNvPr id="14340" name="Picture 8" descr="C:\Documents and Settings\Ortak\Local Settings\Temporary Internet Files\Content.IE5\7R9FA1RF\MCj0298283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997200"/>
            <a:ext cx="1536700" cy="230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animEffect transition="in" filter="fade">
                                      <p:cBhvr>
                                        <p:cTn id="11" dur="2000"/>
                                        <p:tgtEl>
                                          <p:spTgt spid="13315">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2000"/>
                                        <p:tgtEl>
                                          <p:spTgt spid="13315">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Effect transition="in" filter="fade">
                                      <p:cBhvr>
                                        <p:cTn id="19" dur="2000"/>
                                        <p:tgtEl>
                                          <p:spTgt spid="13315">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animEffect transition="in" filter="fade">
                                      <p:cBhvr>
                                        <p:cTn id="23" dur="20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0A4FA5-02D5-4F81-BB0C-918EA0477606}" type="slidenum">
              <a:rPr lang="tr-TR" smtClean="0">
                <a:latin typeface="Comic Sans MS" pitchFamily="66" charset="0"/>
              </a:rPr>
              <a:pPr eaLnBrk="1" hangingPunct="1"/>
              <a:t>21</a:t>
            </a:fld>
            <a:endParaRPr lang="tr-TR" smtClean="0">
              <a:latin typeface="Comic Sans MS" pitchFamily="66" charset="0"/>
            </a:endParaRPr>
          </a:p>
        </p:txBody>
      </p:sp>
      <p:sp>
        <p:nvSpPr>
          <p:cNvPr id="13315" name="Rectangle 3"/>
          <p:cNvSpPr>
            <a:spLocks noGrp="1" noChangeArrowheads="1"/>
          </p:cNvSpPr>
          <p:nvPr>
            <p:ph type="body" idx="4294967295"/>
          </p:nvPr>
        </p:nvSpPr>
        <p:spPr>
          <a:xfrm>
            <a:off x="3311525" y="1268413"/>
            <a:ext cx="5832475" cy="5327650"/>
          </a:xfrm>
        </p:spPr>
        <p:txBody>
          <a:bodyPr/>
          <a:lstStyle/>
          <a:p>
            <a:pPr>
              <a:buFont typeface="Wingdings" pitchFamily="2" charset="2"/>
              <a:buNone/>
            </a:pPr>
            <a:r>
              <a:rPr lang="tr-TR" sz="3600" smtClean="0">
                <a:solidFill>
                  <a:srgbClr val="663300"/>
                </a:solidFill>
              </a:rPr>
              <a:t>  Bu yöntem testteki her soruyu incelemenize yardımcı olur. </a:t>
            </a:r>
          </a:p>
          <a:p>
            <a:pPr>
              <a:buFont typeface="Wingdings" pitchFamily="2" charset="2"/>
              <a:buNone/>
            </a:pPr>
            <a:r>
              <a:rPr lang="tr-TR" sz="3600" smtClean="0">
                <a:solidFill>
                  <a:srgbClr val="663300"/>
                </a:solidFill>
              </a:rPr>
              <a:t>  Cevaplandırılmayan soruları soru kitapçığında bir işaret veya simge ile belirlemek o soruların ikinci turda daha kolay bulunmasını sağlar.</a:t>
            </a:r>
          </a:p>
          <a:p>
            <a:pPr>
              <a:buFont typeface="Wingdings" pitchFamily="2" charset="2"/>
              <a:buNone/>
            </a:pPr>
            <a:endParaRPr lang="tr-TR" sz="3600" smtClean="0"/>
          </a:p>
        </p:txBody>
      </p:sp>
      <p:pic>
        <p:nvPicPr>
          <p:cNvPr id="15364" name="Picture 7" descr="C:\Documents and Settings\Ortak\Local Settings\Temporary Internet Files\Content.IE5\ZW22OP29\MMj02347520000[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4221163"/>
            <a:ext cx="1133475"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5" name="Picture 2" descr="C:\Documents and Settings\Ortak\Local Settings\Temporary Internet Files\Content.IE5\UF47VOW0\MCj0404263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989138"/>
            <a:ext cx="1387475" cy="127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1000" fill="hold"/>
                                        <p:tgtEl>
                                          <p:spTgt spid="13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3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3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3315">
                                            <p:txEl>
                                              <p:pRg st="0" end="0"/>
                                            </p:txEl>
                                          </p:spTgt>
                                        </p:tgtEl>
                                      </p:cBhvr>
                                    </p:animEffect>
                                  </p:childTnLst>
                                </p:cTn>
                              </p:par>
                            </p:childTnLst>
                          </p:cTn>
                        </p:par>
                        <p:par>
                          <p:cTn id="12" fill="hold" nodeType="afterGroup">
                            <p:stCondLst>
                              <p:cond delay="19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3315">
                                            <p:txEl>
                                              <p:pRg st="1" end="1"/>
                                            </p:txEl>
                                          </p:spTgt>
                                        </p:tgtEl>
                                        <p:attrNameLst>
                                          <p:attrName>style.visibility</p:attrName>
                                        </p:attrNameLst>
                                      </p:cBhvr>
                                      <p:to>
                                        <p:strVal val="visible"/>
                                      </p:to>
                                    </p:set>
                                    <p:anim calcmode="lin" valueType="num">
                                      <p:cBhvr>
                                        <p:cTn id="15" dur="1000" fill="hold"/>
                                        <p:tgtEl>
                                          <p:spTgt spid="133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33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33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08D65A6-17EB-4A31-818C-14E83955BB6A}" type="slidenum">
              <a:rPr lang="tr-TR" smtClean="0">
                <a:latin typeface="Comic Sans MS" pitchFamily="66" charset="0"/>
              </a:rPr>
              <a:pPr eaLnBrk="1" hangingPunct="1"/>
              <a:t>22</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022600" y="1052513"/>
            <a:ext cx="6121400" cy="5448300"/>
          </a:xfrm>
        </p:spPr>
        <p:txBody>
          <a:bodyPr/>
          <a:lstStyle/>
          <a:p>
            <a:pPr>
              <a:buFont typeface="Wingdings" pitchFamily="2" charset="2"/>
              <a:buBlip>
                <a:blip r:embed="rId2"/>
              </a:buBlip>
            </a:pPr>
            <a:r>
              <a:rPr lang="tr-TR" sz="2800" smtClean="0">
                <a:solidFill>
                  <a:srgbClr val="C00000"/>
                </a:solidFill>
              </a:rPr>
              <a:t>TURLAMA TEKNİĞİNİ KULLANIRKEN ZOR SORULARI İKİNCİ TURA BIRAKIN. YANİ BİR SORU ÜZERİNDE İNATLA SAVAŞMAYIN.</a:t>
            </a:r>
          </a:p>
          <a:p>
            <a:pPr>
              <a:buFontTx/>
              <a:buNone/>
            </a:pPr>
            <a:endParaRPr lang="tr-TR" smtClean="0">
              <a:solidFill>
                <a:srgbClr val="C00000"/>
              </a:solidFill>
            </a:endParaRPr>
          </a:p>
          <a:p>
            <a:pPr>
              <a:buFont typeface="Wingdings" pitchFamily="2" charset="2"/>
              <a:buBlip>
                <a:blip r:embed="rId2"/>
              </a:buBlip>
            </a:pPr>
            <a:r>
              <a:rPr lang="tr-TR" sz="2800" smtClean="0">
                <a:solidFill>
                  <a:srgbClr val="0070C0"/>
                </a:solidFill>
              </a:rPr>
              <a:t>TURLAMA TEKNİĞİ HATA ORANINIZI AZALTIRKEN, ZAMANI DAHA İYİ KULLANMANIZA YARDIMCI OLUR.</a:t>
            </a:r>
          </a:p>
          <a:p>
            <a:pPr>
              <a:buFont typeface="Wingdings" pitchFamily="2" charset="2"/>
              <a:buBlip>
                <a:blip r:embed="rId2"/>
              </a:buBlip>
            </a:pPr>
            <a:endParaRPr lang="tr-TR" sz="2800" smtClean="0"/>
          </a:p>
        </p:txBody>
      </p:sp>
      <p:pic>
        <p:nvPicPr>
          <p:cNvPr id="16388" name="Picture 6" descr="C:\Documents and Settings\Ortak\Local Settings\Temporary Internet Files\Content.IE5\Y2KY02SA\MCj043382100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773238"/>
            <a:ext cx="1728788" cy="1728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11" descr="C:\Documents and Settings\Ortak\Local Settings\Temporary Internet Files\Content.IE5\ZKNDZNN9\MMj02834770000[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388" y="4149725"/>
            <a:ext cx="1924050" cy="1982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114A2A-A822-47D6-9EFC-13FD9E695C59}" type="slidenum">
              <a:rPr lang="tr-TR" smtClean="0">
                <a:latin typeface="Comic Sans MS" pitchFamily="66" charset="0"/>
              </a:rPr>
              <a:pPr eaLnBrk="1" hangingPunct="1"/>
              <a:t>23</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951163" y="1484313"/>
            <a:ext cx="6192837" cy="5522912"/>
          </a:xfrm>
        </p:spPr>
        <p:txBody>
          <a:bodyPr/>
          <a:lstStyle/>
          <a:p>
            <a:pPr>
              <a:buFont typeface="Wingdings" pitchFamily="2" charset="2"/>
              <a:buNone/>
            </a:pPr>
            <a:r>
              <a:rPr lang="tr-TR" sz="3600" b="1" dirty="0" smtClean="0">
                <a:solidFill>
                  <a:srgbClr val="C00000"/>
                </a:solidFill>
              </a:rPr>
              <a:t>  </a:t>
            </a:r>
            <a:r>
              <a:rPr lang="tr-TR" sz="3600" dirty="0" smtClean="0">
                <a:solidFill>
                  <a:srgbClr val="C00000"/>
                </a:solidFill>
              </a:rPr>
              <a:t> doğru olabilecek şıkları ikiye indirdiyseniz, iki şıktan doğruluğuna ilk önce karar verdiğiniz şıkkı işaretleyebilirsiniz. Bu durumda cevabın %50’lik bir doğru çıkma ihtimali var.</a:t>
            </a:r>
          </a:p>
          <a:p>
            <a:pPr>
              <a:buFont typeface="Wingdings" pitchFamily="2" charset="2"/>
              <a:buNone/>
            </a:pPr>
            <a:endParaRPr lang="tr-TR" sz="3600" dirty="0" smtClean="0"/>
          </a:p>
        </p:txBody>
      </p:sp>
      <p:pic>
        <p:nvPicPr>
          <p:cNvPr id="19460" name="Picture 5" descr="C:\Documents and Settings\Ortak\Local Settings\Temporary Internet Files\Content.IE5\0JD1QAHS\MCj0397052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708275"/>
            <a:ext cx="1635125"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21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92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2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1 Dikdörtgen"/>
          <p:cNvSpPr>
            <a:spLocks noChangeArrowheads="1"/>
          </p:cNvSpPr>
          <p:nvPr/>
        </p:nvSpPr>
        <p:spPr bwMode="auto">
          <a:xfrm>
            <a:off x="2339975" y="1196975"/>
            <a:ext cx="63357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sz="3600" b="1">
                <a:solidFill>
                  <a:srgbClr val="00B050"/>
                </a:solidFill>
              </a:rPr>
              <a:t>Soru kökünün veya soru metninin uzun oluşu sizin için daha fazla ipucu anlamına gelir. Bu nedenle uzun metinli sorular daha kolay çözülebilen sorular olarak algılanmalıdır.</a:t>
            </a:r>
          </a:p>
          <a:p>
            <a:endParaRPr lang="tr-TR" sz="3600"/>
          </a:p>
        </p:txBody>
      </p:sp>
      <p:sp>
        <p:nvSpPr>
          <p:cNvPr id="2048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F8E847-BB6C-4D96-B7E9-339EA60DC42C}" type="slidenum">
              <a:rPr lang="tr-TR" smtClean="0">
                <a:latin typeface="Comic Sans MS" pitchFamily="66" charset="0"/>
              </a:rPr>
              <a:pPr eaLnBrk="1" hangingPunct="1"/>
              <a:t>24</a:t>
            </a:fld>
            <a:endParaRPr lang="tr-TR" smtClean="0">
              <a:latin typeface="Comic Sans MS" pitchFamily="66" charset="0"/>
            </a:endParaRPr>
          </a:p>
        </p:txBody>
      </p:sp>
      <p:pic>
        <p:nvPicPr>
          <p:cNvPr id="20484" name="Picture 5" descr="C:\Documents and Settings\Ortak\Local Settings\Temporary Internet Files\Content.IE5\7R9FA1RF\MCj0429827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565400"/>
            <a:ext cx="1600200" cy="195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4578"/>
                                        </p:tgtEl>
                                        <p:attrNameLst>
                                          <p:attrName>ppt_y</p:attrName>
                                        </p:attrNameLst>
                                      </p:cBhvr>
                                      <p:tavLst>
                                        <p:tav tm="0">
                                          <p:val>
                                            <p:strVal val="#ppt_y"/>
                                          </p:val>
                                        </p:tav>
                                        <p:tav tm="100000">
                                          <p:val>
                                            <p:strVal val="#ppt_y"/>
                                          </p:val>
                                        </p:tav>
                                      </p:tavLst>
                                    </p:anim>
                                    <p:anim calcmode="lin" valueType="num">
                                      <p:cBhvr>
                                        <p:cTn id="9" dur="1000" fill="hold"/>
                                        <p:tgtEl>
                                          <p:spTgt spid="24578"/>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457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E9D41B4-B705-48C8-8BD9-5C5178BEC73C}" type="slidenum">
              <a:rPr lang="tr-TR" smtClean="0">
                <a:latin typeface="Comic Sans MS" pitchFamily="66" charset="0"/>
              </a:rPr>
              <a:pPr eaLnBrk="1" hangingPunct="1"/>
              <a:t>25</a:t>
            </a:fld>
            <a:endParaRPr lang="tr-TR" smtClean="0">
              <a:latin typeface="Comic Sans MS" pitchFamily="66" charset="0"/>
            </a:endParaRPr>
          </a:p>
        </p:txBody>
      </p:sp>
      <p:sp>
        <p:nvSpPr>
          <p:cNvPr id="9219" name="Rectangle 3"/>
          <p:cNvSpPr>
            <a:spLocks noGrp="1" noChangeArrowheads="1"/>
          </p:cNvSpPr>
          <p:nvPr>
            <p:ph type="body" idx="4294967295"/>
          </p:nvPr>
        </p:nvSpPr>
        <p:spPr>
          <a:xfrm>
            <a:off x="0" y="2392363"/>
            <a:ext cx="7345363" cy="3773487"/>
          </a:xfrm>
        </p:spPr>
        <p:txBody>
          <a:bodyPr/>
          <a:lstStyle/>
          <a:p>
            <a:pPr algn="ctr">
              <a:buFont typeface="Wingdings" pitchFamily="2" charset="2"/>
              <a:buNone/>
            </a:pPr>
            <a:endParaRPr lang="tr-TR" sz="5100" smtClean="0">
              <a:solidFill>
                <a:srgbClr val="663300"/>
              </a:solidFill>
            </a:endParaRPr>
          </a:p>
          <a:p>
            <a:pPr algn="ctr">
              <a:buFont typeface="Wingdings" pitchFamily="2" charset="2"/>
              <a:buNone/>
            </a:pPr>
            <a:r>
              <a:rPr lang="tr-TR" sz="5100" b="1" smtClean="0">
                <a:solidFill>
                  <a:srgbClr val="663300"/>
                </a:solidFill>
              </a:rPr>
              <a:t>SORU ÇÖZERKEN DİKKAT EDİLMESİ GEREKENLER</a:t>
            </a:r>
          </a:p>
        </p:txBody>
      </p:sp>
      <p:pic>
        <p:nvPicPr>
          <p:cNvPr id="21508" name="Picture 5" descr="C:\Documents and Settings\Ortak\Local Settings\Temporary Internet Files\Content.IE5\JR5GPUGG\MCj043388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2500" y="981075"/>
            <a:ext cx="2087563"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02470E-12E0-4DF9-9BBD-65296A462A3E}" type="slidenum">
              <a:rPr lang="tr-TR" smtClean="0">
                <a:latin typeface="Comic Sans MS" pitchFamily="66" charset="0"/>
              </a:rPr>
              <a:pPr eaLnBrk="1" hangingPunct="1"/>
              <a:t>26</a:t>
            </a:fld>
            <a:endParaRPr lang="tr-TR" smtClean="0">
              <a:latin typeface="Comic Sans MS" pitchFamily="66" charset="0"/>
            </a:endParaRPr>
          </a:p>
        </p:txBody>
      </p:sp>
      <p:sp>
        <p:nvSpPr>
          <p:cNvPr id="12291" name="Rectangle 3"/>
          <p:cNvSpPr>
            <a:spLocks noGrp="1" noChangeArrowheads="1"/>
          </p:cNvSpPr>
          <p:nvPr>
            <p:ph type="body" idx="4294967295"/>
          </p:nvPr>
        </p:nvSpPr>
        <p:spPr>
          <a:xfrm>
            <a:off x="2663825" y="1557338"/>
            <a:ext cx="6480175" cy="4321175"/>
          </a:xfrm>
        </p:spPr>
        <p:txBody>
          <a:bodyPr/>
          <a:lstStyle/>
          <a:p>
            <a:pPr>
              <a:lnSpc>
                <a:spcPct val="90000"/>
              </a:lnSpc>
              <a:buFont typeface="Wingdings" pitchFamily="2" charset="2"/>
              <a:buNone/>
            </a:pPr>
            <a:r>
              <a:rPr lang="tr-TR" sz="2800" smtClean="0">
                <a:solidFill>
                  <a:srgbClr val="C00000"/>
                </a:solidFill>
              </a:rPr>
              <a:t>   Soruda sizden ne isteniyorsa onu düşünmelisiniz. </a:t>
            </a:r>
          </a:p>
          <a:p>
            <a:pPr>
              <a:lnSpc>
                <a:spcPct val="90000"/>
              </a:lnSpc>
              <a:buFont typeface="Wingdings" pitchFamily="2" charset="2"/>
              <a:buNone/>
            </a:pPr>
            <a:endParaRPr lang="tr-TR" sz="2800" smtClean="0">
              <a:solidFill>
                <a:srgbClr val="C00000"/>
              </a:solidFill>
            </a:endParaRPr>
          </a:p>
          <a:p>
            <a:pPr>
              <a:lnSpc>
                <a:spcPct val="90000"/>
              </a:lnSpc>
              <a:buFont typeface="Wingdings" pitchFamily="2" charset="2"/>
              <a:buNone/>
            </a:pPr>
            <a:r>
              <a:rPr lang="tr-TR" sz="2800" smtClean="0">
                <a:solidFill>
                  <a:srgbClr val="C00000"/>
                </a:solidFill>
              </a:rPr>
              <a:t>   Bazı sorular size kolay gelir ve cevabın böyle bir şık olamayacağını düşünürsünüz.</a:t>
            </a:r>
          </a:p>
          <a:p>
            <a:pPr>
              <a:lnSpc>
                <a:spcPct val="90000"/>
              </a:lnSpc>
              <a:buFont typeface="Wingdings" pitchFamily="2" charset="2"/>
              <a:buNone/>
            </a:pPr>
            <a:endParaRPr lang="tr-TR" sz="2800" smtClean="0">
              <a:solidFill>
                <a:srgbClr val="C00000"/>
              </a:solidFill>
            </a:endParaRPr>
          </a:p>
          <a:p>
            <a:pPr>
              <a:lnSpc>
                <a:spcPct val="90000"/>
              </a:lnSpc>
              <a:buFont typeface="Wingdings" pitchFamily="2" charset="2"/>
              <a:buNone/>
            </a:pPr>
            <a:r>
              <a:rPr lang="tr-TR" sz="2800" smtClean="0">
                <a:solidFill>
                  <a:srgbClr val="C00000"/>
                </a:solidFill>
              </a:rPr>
              <a:t>   Oysa bazen böyle kolay sorular sormak da bu işin tekniğinin bir parçasıdır.</a:t>
            </a:r>
          </a:p>
          <a:p>
            <a:pPr>
              <a:lnSpc>
                <a:spcPct val="90000"/>
              </a:lnSpc>
              <a:buFont typeface="Wingdings" pitchFamily="2" charset="2"/>
              <a:buNone/>
            </a:pPr>
            <a:endParaRPr lang="tr-TR" sz="2800" smtClean="0">
              <a:solidFill>
                <a:srgbClr val="C00000"/>
              </a:solidFill>
            </a:endParaRPr>
          </a:p>
        </p:txBody>
      </p:sp>
      <p:pic>
        <p:nvPicPr>
          <p:cNvPr id="22532" name="Picture 5" descr="C:\Documents and Settings\Ortak\Local Settings\Temporary Internet Files\Content.IE5\Y2KY02SA\MCj0398129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924175"/>
            <a:ext cx="1677988" cy="181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291">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22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2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291">
                                            <p:txEl>
                                              <p:pRg st="0" end="0"/>
                                            </p:txEl>
                                          </p:spTgt>
                                        </p:tgtEl>
                                      </p:cBhvr>
                                    </p:animEffect>
                                  </p:childTnLst>
                                </p:cTn>
                              </p:par>
                            </p:childTnLst>
                          </p:cTn>
                        </p:par>
                        <p:par>
                          <p:cTn id="12" fill="hold" nodeType="afterGroup">
                            <p:stCondLst>
                              <p:cond delay="1700"/>
                            </p:stCondLst>
                            <p:childTnLst>
                              <p:par>
                                <p:cTn id="13" presetID="41" presetClass="entr" presetSubtype="0" fill="hold" nodeType="afterEffect">
                                  <p:stCondLst>
                                    <p:cond delay="0"/>
                                  </p:stCondLst>
                                  <p:iterate type="wd">
                                    <p:tmPct val="10000"/>
                                  </p:iterate>
                                  <p:childTnLst>
                                    <p:set>
                                      <p:cBhvr>
                                        <p:cTn id="14" dur="1" fill="hold">
                                          <p:stCondLst>
                                            <p:cond delay="0"/>
                                          </p:stCondLst>
                                        </p:cTn>
                                        <p:tgtEl>
                                          <p:spTgt spid="12291">
                                            <p:txEl>
                                              <p:pRg st="2" end="2"/>
                                            </p:txEl>
                                          </p:spTgt>
                                        </p:tgtEl>
                                        <p:attrNameLst>
                                          <p:attrName>style.visibility</p:attrName>
                                        </p:attrNameLst>
                                      </p:cBhvr>
                                      <p:to>
                                        <p:strVal val="visible"/>
                                      </p:to>
                                    </p:set>
                                    <p:anim calcmode="lin" valueType="num">
                                      <p:cBhvr>
                                        <p:cTn id="15" dur="1000" fill="hold"/>
                                        <p:tgtEl>
                                          <p:spTgt spid="1229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2291">
                                            <p:txEl>
                                              <p:pRg st="2" end="2"/>
                                            </p:txEl>
                                          </p:spTgt>
                                        </p:tgtEl>
                                        <p:attrNameLst>
                                          <p:attrName>ppt_y</p:attrName>
                                        </p:attrNameLst>
                                      </p:cBhvr>
                                      <p:tavLst>
                                        <p:tav tm="0">
                                          <p:val>
                                            <p:strVal val="#ppt_y"/>
                                          </p:val>
                                        </p:tav>
                                        <p:tav tm="100000">
                                          <p:val>
                                            <p:strVal val="#ppt_y"/>
                                          </p:val>
                                        </p:tav>
                                      </p:tavLst>
                                    </p:anim>
                                    <p:anim calcmode="lin" valueType="num">
                                      <p:cBhvr>
                                        <p:cTn id="17" dur="1000" fill="hold"/>
                                        <p:tgtEl>
                                          <p:spTgt spid="1229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229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2291">
                                            <p:txEl>
                                              <p:pRg st="2" end="2"/>
                                            </p:txEl>
                                          </p:spTgt>
                                        </p:tgtEl>
                                      </p:cBhvr>
                                    </p:animEffect>
                                  </p:childTnLst>
                                </p:cTn>
                              </p:par>
                            </p:childTnLst>
                          </p:cTn>
                        </p:par>
                        <p:par>
                          <p:cTn id="20" fill="hold" nodeType="afterGroup">
                            <p:stCondLst>
                              <p:cond delay="3900"/>
                            </p:stCondLst>
                            <p:childTnLst>
                              <p:par>
                                <p:cTn id="21" presetID="41" presetClass="entr" presetSubtype="0" fill="hold" nodeType="afterEffect">
                                  <p:stCondLst>
                                    <p:cond delay="0"/>
                                  </p:stCondLst>
                                  <p:iterate type="wd">
                                    <p:tmPct val="10000"/>
                                  </p:iterate>
                                  <p:childTnLst>
                                    <p:set>
                                      <p:cBhvr>
                                        <p:cTn id="22" dur="1" fill="hold">
                                          <p:stCondLst>
                                            <p:cond delay="0"/>
                                          </p:stCondLst>
                                        </p:cTn>
                                        <p:tgtEl>
                                          <p:spTgt spid="12291">
                                            <p:txEl>
                                              <p:pRg st="4" end="4"/>
                                            </p:txEl>
                                          </p:spTgt>
                                        </p:tgtEl>
                                        <p:attrNameLst>
                                          <p:attrName>style.visibility</p:attrName>
                                        </p:attrNameLst>
                                      </p:cBhvr>
                                      <p:to>
                                        <p:strVal val="visible"/>
                                      </p:to>
                                    </p:set>
                                    <p:anim calcmode="lin" valueType="num">
                                      <p:cBhvr>
                                        <p:cTn id="23" dur="1000" fill="hold"/>
                                        <p:tgtEl>
                                          <p:spTgt spid="1229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12291">
                                            <p:txEl>
                                              <p:pRg st="4" end="4"/>
                                            </p:txEl>
                                          </p:spTgt>
                                        </p:tgtEl>
                                        <p:attrNameLst>
                                          <p:attrName>ppt_y</p:attrName>
                                        </p:attrNameLst>
                                      </p:cBhvr>
                                      <p:tavLst>
                                        <p:tav tm="0">
                                          <p:val>
                                            <p:strVal val="#ppt_y"/>
                                          </p:val>
                                        </p:tav>
                                        <p:tav tm="100000">
                                          <p:val>
                                            <p:strVal val="#ppt_y"/>
                                          </p:val>
                                        </p:tav>
                                      </p:tavLst>
                                    </p:anim>
                                    <p:anim calcmode="lin" valueType="num">
                                      <p:cBhvr>
                                        <p:cTn id="25" dur="1000" fill="hold"/>
                                        <p:tgtEl>
                                          <p:spTgt spid="1229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1229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4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DFAE1E-B90F-411B-9962-AF50E5DAF038}" type="slidenum">
              <a:rPr lang="tr-TR" smtClean="0">
                <a:latin typeface="Comic Sans MS" pitchFamily="66" charset="0"/>
              </a:rPr>
              <a:pPr eaLnBrk="1" hangingPunct="1"/>
              <a:t>27</a:t>
            </a:fld>
            <a:endParaRPr lang="tr-TR" smtClean="0">
              <a:latin typeface="Comic Sans MS" pitchFamily="66" charset="0"/>
            </a:endParaRPr>
          </a:p>
        </p:txBody>
      </p:sp>
      <p:sp>
        <p:nvSpPr>
          <p:cNvPr id="22530" name="2 İçerik Yer Tutucusu"/>
          <p:cNvSpPr>
            <a:spLocks noGrp="1"/>
          </p:cNvSpPr>
          <p:nvPr>
            <p:ph idx="4294967295"/>
          </p:nvPr>
        </p:nvSpPr>
        <p:spPr>
          <a:xfrm>
            <a:off x="3022600" y="1484313"/>
            <a:ext cx="6121400" cy="3649662"/>
          </a:xfrm>
        </p:spPr>
        <p:txBody>
          <a:bodyPr>
            <a:normAutofit fontScale="92500" lnSpcReduction="10000"/>
          </a:bodyPr>
          <a:lstStyle/>
          <a:p>
            <a:pPr>
              <a:buFont typeface="Wingdings" pitchFamily="2" charset="2"/>
              <a:buNone/>
            </a:pPr>
            <a:r>
              <a:rPr lang="tr-TR" sz="4700" smtClean="0">
                <a:solidFill>
                  <a:srgbClr val="663300"/>
                </a:solidFill>
              </a:rPr>
              <a:t>  </a:t>
            </a:r>
            <a:r>
              <a:rPr lang="tr-TR" sz="3600" smtClean="0">
                <a:solidFill>
                  <a:srgbClr val="663300"/>
                </a:solidFill>
              </a:rPr>
              <a:t>Ön yargılardan kaçınmamız gerekir.   </a:t>
            </a:r>
          </a:p>
          <a:p>
            <a:pPr>
              <a:buFont typeface="Wingdings" pitchFamily="2" charset="2"/>
              <a:buNone/>
            </a:pPr>
            <a:r>
              <a:rPr lang="tr-TR" sz="3600" smtClean="0">
                <a:solidFill>
                  <a:srgbClr val="663300"/>
                </a:solidFill>
              </a:rPr>
              <a:t>   </a:t>
            </a:r>
          </a:p>
          <a:p>
            <a:pPr>
              <a:buFont typeface="Wingdings" pitchFamily="2" charset="2"/>
              <a:buNone/>
            </a:pPr>
            <a:r>
              <a:rPr lang="tr-TR" sz="3600" smtClean="0">
                <a:solidFill>
                  <a:srgbClr val="663300"/>
                </a:solidFill>
              </a:rPr>
              <a:t>  Soru bizden ne istiyorsa sadece onu düşünmek ve her soruyu kendi mantığı içerisinde ele almalıyız.</a:t>
            </a:r>
          </a:p>
        </p:txBody>
      </p:sp>
      <p:pic>
        <p:nvPicPr>
          <p:cNvPr id="23556" name="Picture 5" descr="C:\Documents and Settings\Ortak\Local Settings\Temporary Internet Files\Content.IE5\7R9FA1RF\MCj0398133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25" y="2852738"/>
            <a:ext cx="1817688" cy="173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2530">
                                            <p:txEl>
                                              <p:pRg st="0" end="0"/>
                                            </p:txEl>
                                          </p:spTgt>
                                        </p:tgtEl>
                                        <p:attrNameLst>
                                          <p:attrName>style.visibility</p:attrName>
                                        </p:attrNameLst>
                                      </p:cBhvr>
                                      <p:to>
                                        <p:strVal val="visible"/>
                                      </p:to>
                                    </p:set>
                                    <p:anim calcmode="lin" valueType="num">
                                      <p:cBhvr>
                                        <p:cTn id="7" dur="1000" fill="hold"/>
                                        <p:tgtEl>
                                          <p:spTgt spid="2253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2530">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253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253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2530">
                                            <p:txEl>
                                              <p:pRg st="0" end="0"/>
                                            </p:txEl>
                                          </p:spTgt>
                                        </p:tgtEl>
                                      </p:cBhvr>
                                    </p:animEffect>
                                  </p:childTnLst>
                                </p:cTn>
                              </p:par>
                            </p:childTnLst>
                          </p:cTn>
                        </p:par>
                        <p:par>
                          <p:cTn id="12" fill="hold" nodeType="afterGroup">
                            <p:stCondLst>
                              <p:cond delay="15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22530">
                                            <p:txEl>
                                              <p:pRg st="1" end="1"/>
                                            </p:txEl>
                                          </p:spTgt>
                                        </p:tgtEl>
                                        <p:attrNameLst>
                                          <p:attrName>style.visibility</p:attrName>
                                        </p:attrNameLst>
                                      </p:cBhvr>
                                      <p:to>
                                        <p:strVal val="visible"/>
                                      </p:to>
                                    </p:set>
                                    <p:anim calcmode="lin" valueType="num">
                                      <p:cBhvr>
                                        <p:cTn id="15" dur="1000" fill="hold"/>
                                        <p:tgtEl>
                                          <p:spTgt spid="2253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2530">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2253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253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2530">
                                            <p:txEl>
                                              <p:pRg st="1" end="1"/>
                                            </p:txEl>
                                          </p:spTgt>
                                        </p:tgtEl>
                                      </p:cBhvr>
                                    </p:animEffect>
                                  </p:childTnLst>
                                </p:cTn>
                              </p:par>
                            </p:childTnLst>
                          </p:cTn>
                        </p:par>
                        <p:par>
                          <p:cTn id="20" fill="hold" nodeType="afterGroup">
                            <p:stCondLst>
                              <p:cond delay="2500"/>
                            </p:stCondLst>
                            <p:childTnLst>
                              <p:par>
                                <p:cTn id="21" presetID="41" presetClass="entr" presetSubtype="0" fill="hold" grpId="0" nodeType="afterEffect">
                                  <p:stCondLst>
                                    <p:cond delay="0"/>
                                  </p:stCondLst>
                                  <p:iterate type="wd">
                                    <p:tmPct val="10000"/>
                                  </p:iterate>
                                  <p:childTnLst>
                                    <p:set>
                                      <p:cBhvr>
                                        <p:cTn id="22" dur="1" fill="hold">
                                          <p:stCondLst>
                                            <p:cond delay="0"/>
                                          </p:stCondLst>
                                        </p:cTn>
                                        <p:tgtEl>
                                          <p:spTgt spid="22530">
                                            <p:txEl>
                                              <p:pRg st="2" end="2"/>
                                            </p:txEl>
                                          </p:spTgt>
                                        </p:tgtEl>
                                        <p:attrNameLst>
                                          <p:attrName>style.visibility</p:attrName>
                                        </p:attrNameLst>
                                      </p:cBhvr>
                                      <p:to>
                                        <p:strVal val="visible"/>
                                      </p:to>
                                    </p:set>
                                    <p:anim calcmode="lin" valueType="num">
                                      <p:cBhvr>
                                        <p:cTn id="23" dur="1000" fill="hold"/>
                                        <p:tgtEl>
                                          <p:spTgt spid="2253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1000" fill="hold"/>
                                        <p:tgtEl>
                                          <p:spTgt spid="22530">
                                            <p:txEl>
                                              <p:pRg st="2" end="2"/>
                                            </p:txEl>
                                          </p:spTgt>
                                        </p:tgtEl>
                                        <p:attrNameLst>
                                          <p:attrName>ppt_y</p:attrName>
                                        </p:attrNameLst>
                                      </p:cBhvr>
                                      <p:tavLst>
                                        <p:tav tm="0">
                                          <p:val>
                                            <p:strVal val="#ppt_y"/>
                                          </p:val>
                                        </p:tav>
                                        <p:tav tm="100000">
                                          <p:val>
                                            <p:strVal val="#ppt_y"/>
                                          </p:val>
                                        </p:tav>
                                      </p:tavLst>
                                    </p:anim>
                                    <p:anim calcmode="lin" valueType="num">
                                      <p:cBhvr>
                                        <p:cTn id="25" dur="1000" fill="hold"/>
                                        <p:tgtEl>
                                          <p:spTgt spid="2253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1000" fill="hold"/>
                                        <p:tgtEl>
                                          <p:spTgt spid="2253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0" tmFilter="0,0; .5, 1; 1, 1"/>
                                        <p:tgtEl>
                                          <p:spTgt spid="225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D97C471-9B72-40B3-B18B-03C1712E259C}" type="slidenum">
              <a:rPr lang="tr-TR" smtClean="0">
                <a:latin typeface="Comic Sans MS" pitchFamily="66" charset="0"/>
              </a:rPr>
              <a:pPr eaLnBrk="1" hangingPunct="1"/>
              <a:t>28</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95625" y="1628775"/>
            <a:ext cx="6048375" cy="4464050"/>
          </a:xfrm>
        </p:spPr>
        <p:txBody>
          <a:bodyPr/>
          <a:lstStyle/>
          <a:p>
            <a:pPr>
              <a:buFont typeface="Wingdings" pitchFamily="2" charset="2"/>
              <a:buNone/>
            </a:pPr>
            <a:r>
              <a:rPr lang="tr-TR" sz="5100" b="1" u="sng" smtClean="0">
                <a:solidFill>
                  <a:srgbClr val="C00000"/>
                </a:solidFill>
              </a:rPr>
              <a:t>Çeldiricilere Dikkat</a:t>
            </a:r>
            <a:endParaRPr lang="tr-TR" sz="3600" b="1" smtClean="0">
              <a:solidFill>
                <a:srgbClr val="002060"/>
              </a:solidFill>
            </a:endParaRPr>
          </a:p>
          <a:p>
            <a:pPr>
              <a:buFont typeface="Wingdings" pitchFamily="2" charset="2"/>
              <a:buNone/>
            </a:pPr>
            <a:r>
              <a:rPr lang="tr-TR" sz="3600" b="1" smtClean="0">
                <a:solidFill>
                  <a:srgbClr val="002060"/>
                </a:solidFill>
              </a:rPr>
              <a:t>   </a:t>
            </a:r>
            <a:r>
              <a:rPr lang="tr-TR" sz="3600" smtClean="0">
                <a:solidFill>
                  <a:srgbClr val="002060"/>
                </a:solidFill>
              </a:rPr>
              <a:t>Bütün şıkları okuduktan sonra cevaba karar verin. Sizden kimi zaman “doğru” cevap değil,“en doğru” cevap istenir.</a:t>
            </a:r>
          </a:p>
        </p:txBody>
      </p:sp>
      <p:pic>
        <p:nvPicPr>
          <p:cNvPr id="24580" name="Picture 2" descr="C:\Documents and Settings\Ortak\Local Settings\Temporary Internet Files\Content.IE5\JR5GPUGG\MPj0431118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924175"/>
            <a:ext cx="1528763" cy="158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B8A24C-B62D-4B05-B879-2C048F06A299}" type="slidenum">
              <a:rPr lang="tr-TR" smtClean="0">
                <a:latin typeface="Comic Sans MS" pitchFamily="66" charset="0"/>
              </a:rPr>
              <a:pPr eaLnBrk="1" hangingPunct="1"/>
              <a:t>29</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917825" y="1052513"/>
            <a:ext cx="6226175" cy="5518150"/>
          </a:xfrm>
        </p:spPr>
        <p:txBody>
          <a:bodyPr/>
          <a:lstStyle/>
          <a:p>
            <a:pPr>
              <a:buFont typeface="Wingdings" pitchFamily="2" charset="2"/>
              <a:buNone/>
            </a:pPr>
            <a:r>
              <a:rPr lang="tr-TR" sz="4300" smtClean="0">
                <a:solidFill>
                  <a:srgbClr val="663300"/>
                </a:solidFill>
              </a:rPr>
              <a:t>  </a:t>
            </a:r>
            <a:r>
              <a:rPr lang="tr-TR" sz="3600" smtClean="0">
                <a:solidFill>
                  <a:srgbClr val="663300"/>
                </a:solidFill>
              </a:rPr>
              <a:t>Unutmayın ki matematik sorularındaki şıklar, rastgele cevaplar değil, işlem hatalarına göre hesaplanmış cevaplardır. Bulduğunuz sonucun şıklarda olması onun </a:t>
            </a:r>
            <a:r>
              <a:rPr lang="tr-TR" sz="3600" u="sng" smtClean="0">
                <a:solidFill>
                  <a:srgbClr val="663300"/>
                </a:solidFill>
              </a:rPr>
              <a:t>doğru</a:t>
            </a:r>
            <a:r>
              <a:rPr lang="tr-TR" sz="3600" smtClean="0">
                <a:solidFill>
                  <a:srgbClr val="663300"/>
                </a:solidFill>
              </a:rPr>
              <a:t> olduğu anlamına gelmez.</a:t>
            </a:r>
          </a:p>
        </p:txBody>
      </p:sp>
      <p:pic>
        <p:nvPicPr>
          <p:cNvPr id="25604" name="Picture 2" descr="C:\Documents and Settings\Ortak\Local Settings\Temporary Internet Files\Content.IE5\ZW22OP29\MCj0404413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852738"/>
            <a:ext cx="1593850"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AC3569-8893-49E0-BD95-10CEF7E1592C}" type="slidenum">
              <a:rPr lang="tr-TR" smtClean="0">
                <a:latin typeface="Comic Sans MS" pitchFamily="66" charset="0"/>
              </a:rPr>
              <a:pPr eaLnBrk="1" hangingPunct="1"/>
              <a:t>3</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024188" y="928688"/>
            <a:ext cx="6119812" cy="5380037"/>
          </a:xfrm>
        </p:spPr>
        <p:txBody>
          <a:bodyPr/>
          <a:lstStyle/>
          <a:p>
            <a:pPr>
              <a:buFont typeface="Wingdings" pitchFamily="2" charset="2"/>
              <a:buBlip>
                <a:blip r:embed="rId2"/>
              </a:buBlip>
            </a:pPr>
            <a:r>
              <a:rPr lang="tr-TR" sz="2800" smtClean="0"/>
              <a:t>SINAVDA ÇÖZEMEDİĞİM SORU İLE KARŞILAŞINCA SİNİRLENİP SINAVA KÜSÜYORUM. </a:t>
            </a:r>
          </a:p>
          <a:p>
            <a:pPr>
              <a:buFont typeface="Wingdings" pitchFamily="2" charset="2"/>
              <a:buNone/>
            </a:pPr>
            <a:endParaRPr lang="tr-TR" sz="2800" smtClean="0"/>
          </a:p>
          <a:p>
            <a:pPr>
              <a:buFont typeface="Wingdings" pitchFamily="2" charset="2"/>
              <a:buBlip>
                <a:blip r:embed="rId2"/>
              </a:buBlip>
            </a:pPr>
            <a:r>
              <a:rPr lang="tr-TR" sz="2800" smtClean="0"/>
              <a:t>KİTAPÇIKTA İŞARETLEDİĞİM BÜTÜN SORULARI SINAVIN SONUNA DOĞRU, TOPLU OLARAK OPTİĞE GEÇİRİYORUM.</a:t>
            </a:r>
          </a:p>
          <a:p>
            <a:endParaRPr lang="tr-TR" sz="2800" smtClean="0"/>
          </a:p>
        </p:txBody>
      </p:sp>
      <p:pic>
        <p:nvPicPr>
          <p:cNvPr id="5124" name="Picture 7" descr="C:\Documents and Settings\Ortak\Local Settings\Temporary Internet Files\Content.IE5\7R9FA1RF\MCj0428067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950" y="2997200"/>
            <a:ext cx="1871663" cy="171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8" descr="C:\Documents and Settings\Ortak\Local Settings\Temporary Internet Files\Content.IE5\ZKNDZNN9\MCj0304059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12088" y="1773238"/>
            <a:ext cx="620712" cy="900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F615F4-3111-4DDE-9304-7DA6E7528896}" type="slidenum">
              <a:rPr lang="tr-TR" smtClean="0">
                <a:latin typeface="Comic Sans MS" pitchFamily="66" charset="0"/>
              </a:rPr>
              <a:pPr eaLnBrk="1" hangingPunct="1"/>
              <a:t>30</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554288" y="1050925"/>
            <a:ext cx="6589712" cy="5807075"/>
          </a:xfrm>
        </p:spPr>
        <p:txBody>
          <a:bodyPr/>
          <a:lstStyle/>
          <a:p>
            <a:pPr>
              <a:buFont typeface="Wingdings" pitchFamily="2" charset="2"/>
              <a:buNone/>
            </a:pPr>
            <a:r>
              <a:rPr lang="tr-TR" sz="3600" b="1" smtClean="0">
                <a:solidFill>
                  <a:srgbClr val="663300"/>
                </a:solidFill>
              </a:rPr>
              <a:t>Anlamadığın her soruya “bu</a:t>
            </a:r>
          </a:p>
          <a:p>
            <a:pPr>
              <a:buFont typeface="Wingdings" pitchFamily="2" charset="2"/>
              <a:buNone/>
            </a:pPr>
            <a:r>
              <a:rPr lang="tr-TR" sz="3600" b="1" smtClean="0">
                <a:solidFill>
                  <a:srgbClr val="663300"/>
                </a:solidFill>
              </a:rPr>
              <a:t>soru yanlış” demek çözüm</a:t>
            </a:r>
          </a:p>
          <a:p>
            <a:pPr>
              <a:buFont typeface="Wingdings" pitchFamily="2" charset="2"/>
              <a:buNone/>
            </a:pPr>
            <a:r>
              <a:rPr lang="tr-TR" sz="3600" b="1" smtClean="0">
                <a:solidFill>
                  <a:srgbClr val="663300"/>
                </a:solidFill>
              </a:rPr>
              <a:t>değildir.</a:t>
            </a:r>
          </a:p>
          <a:p>
            <a:pPr>
              <a:buFont typeface="Wingdings" pitchFamily="2" charset="2"/>
              <a:buNone/>
            </a:pPr>
            <a:endParaRPr lang="tr-TR" sz="3600" b="1" smtClean="0">
              <a:solidFill>
                <a:srgbClr val="663300"/>
              </a:solidFill>
            </a:endParaRPr>
          </a:p>
          <a:p>
            <a:pPr>
              <a:buFont typeface="Wingdings" pitchFamily="2" charset="2"/>
              <a:buNone/>
            </a:pPr>
            <a:r>
              <a:rPr lang="tr-TR" sz="3600" b="1" smtClean="0">
                <a:solidFill>
                  <a:srgbClr val="663300"/>
                </a:solidFill>
              </a:rPr>
              <a:t> Görevin; </a:t>
            </a:r>
          </a:p>
          <a:p>
            <a:pPr>
              <a:buFont typeface="Wingdings" pitchFamily="2" charset="2"/>
              <a:buNone/>
            </a:pPr>
            <a:r>
              <a:rPr lang="tr-TR" sz="3600" b="1" smtClean="0">
                <a:solidFill>
                  <a:srgbClr val="C00000"/>
                </a:solidFill>
              </a:rPr>
              <a:t>“yanlış soruları” </a:t>
            </a:r>
            <a:r>
              <a:rPr lang="tr-TR" sz="3600" b="1" smtClean="0">
                <a:solidFill>
                  <a:srgbClr val="663300"/>
                </a:solidFill>
              </a:rPr>
              <a:t>değil </a:t>
            </a:r>
            <a:r>
              <a:rPr lang="tr-TR" sz="3600" b="1" smtClean="0">
                <a:solidFill>
                  <a:srgbClr val="C00000"/>
                </a:solidFill>
              </a:rPr>
              <a:t>“doğru cevapları” </a:t>
            </a:r>
            <a:r>
              <a:rPr lang="tr-TR" sz="3600" b="1" smtClean="0">
                <a:solidFill>
                  <a:srgbClr val="663300"/>
                </a:solidFill>
              </a:rPr>
              <a:t>bulmak.</a:t>
            </a:r>
          </a:p>
        </p:txBody>
      </p:sp>
      <p:pic>
        <p:nvPicPr>
          <p:cNvPr id="26628" name="Picture 2" descr="C:\Documents and Settings\Ortak\Local Settings\Temporary Internet Files\Content.IE5\Y2KY02SA\MPj0400046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2852738"/>
            <a:ext cx="186213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fade">
                                      <p:cBhvr>
                                        <p:cTn id="15" dur="2000"/>
                                        <p:tgtEl>
                                          <p:spTgt spid="14339">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animEffect transition="in" filter="fade">
                                      <p:cBhvr>
                                        <p:cTn id="19" dur="2000"/>
                                        <p:tgtEl>
                                          <p:spTgt spid="14339">
                                            <p:txEl>
                                              <p:pRg st="4" end="4"/>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4339">
                                            <p:txEl>
                                              <p:pRg st="5" end="5"/>
                                            </p:txEl>
                                          </p:spTgt>
                                        </p:tgtEl>
                                        <p:attrNameLst>
                                          <p:attrName>style.visibility</p:attrName>
                                        </p:attrNameLst>
                                      </p:cBhvr>
                                      <p:to>
                                        <p:strVal val="visible"/>
                                      </p:to>
                                    </p:set>
                                    <p:animEffect transition="in" filter="fade">
                                      <p:cBhvr>
                                        <p:cTn id="23" dur="20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934594-426B-435A-8A16-6AF5743BFEF0}" type="slidenum">
              <a:rPr lang="tr-TR" smtClean="0">
                <a:latin typeface="Comic Sans MS" pitchFamily="66" charset="0"/>
              </a:rPr>
              <a:pPr eaLnBrk="1" hangingPunct="1"/>
              <a:t>31</a:t>
            </a:fld>
            <a:endParaRPr lang="tr-TR" smtClean="0">
              <a:latin typeface="Comic Sans MS" pitchFamily="66" charset="0"/>
            </a:endParaRPr>
          </a:p>
        </p:txBody>
      </p:sp>
      <p:sp>
        <p:nvSpPr>
          <p:cNvPr id="15363" name="Rectangle 3"/>
          <p:cNvSpPr>
            <a:spLocks noGrp="1" noChangeArrowheads="1"/>
          </p:cNvSpPr>
          <p:nvPr>
            <p:ph type="body" idx="4294967295"/>
          </p:nvPr>
        </p:nvSpPr>
        <p:spPr>
          <a:xfrm>
            <a:off x="3203575" y="906463"/>
            <a:ext cx="5940425" cy="5951537"/>
          </a:xfrm>
        </p:spPr>
        <p:txBody>
          <a:bodyPr/>
          <a:lstStyle/>
          <a:p>
            <a:r>
              <a:rPr lang="tr-TR" sz="3600" smtClean="0">
                <a:solidFill>
                  <a:srgbClr val="002060"/>
                </a:solidFill>
              </a:rPr>
              <a:t>Paragraf tipli sorularda genellikle </a:t>
            </a:r>
            <a:r>
              <a:rPr lang="tr-TR" sz="3600" b="1" u="sng" smtClean="0">
                <a:solidFill>
                  <a:srgbClr val="002060"/>
                </a:solidFill>
              </a:rPr>
              <a:t>paragraftan önce soru kökünün okunması</a:t>
            </a:r>
            <a:r>
              <a:rPr lang="tr-TR" sz="3600" smtClean="0">
                <a:solidFill>
                  <a:srgbClr val="002060"/>
                </a:solidFill>
              </a:rPr>
              <a:t> paragrafın ikinci kez okunması zorunluluğunu önler. </a:t>
            </a:r>
          </a:p>
          <a:p>
            <a:r>
              <a:rPr lang="tr-TR" sz="3600" smtClean="0">
                <a:solidFill>
                  <a:srgbClr val="002060"/>
                </a:solidFill>
              </a:rPr>
              <a:t>Soru kökünü okuyan zihin paragrafı okurken cevabı bulma eğiliminde olur.</a:t>
            </a:r>
          </a:p>
          <a:p>
            <a:pPr>
              <a:buFont typeface="Wingdings" pitchFamily="2" charset="2"/>
              <a:buNone/>
            </a:pPr>
            <a:endParaRPr lang="tr-TR" sz="3600" smtClean="0">
              <a:solidFill>
                <a:srgbClr val="002060"/>
              </a:solidFill>
            </a:endParaRPr>
          </a:p>
        </p:txBody>
      </p:sp>
      <p:pic>
        <p:nvPicPr>
          <p:cNvPr id="27652" name="Picture 5" descr="C:\Documents and Settings\Ortak\Local Settings\Temporary Internet Files\Content.IE5\ZKNDZNN9\MCj0432665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81300"/>
            <a:ext cx="2192338" cy="219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5363">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536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536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5363">
                                            <p:txEl>
                                              <p:pRg st="0" end="0"/>
                                            </p:txEl>
                                          </p:spTgt>
                                        </p:tgtEl>
                                      </p:cBhvr>
                                    </p:animEffect>
                                  </p:childTnLst>
                                </p:cTn>
                              </p:par>
                            </p:childTnLst>
                          </p:cTn>
                        </p:par>
                        <p:par>
                          <p:cTn id="12" fill="hold" nodeType="afterGroup">
                            <p:stCondLst>
                              <p:cond delay="2600"/>
                            </p:stCondLst>
                            <p:childTnLst>
                              <p:par>
                                <p:cTn id="13" presetID="41" presetClass="entr" presetSubtype="0" fill="hold" grpId="0" nodeType="afterEffect">
                                  <p:stCondLst>
                                    <p:cond delay="0"/>
                                  </p:stCondLst>
                                  <p:iterate type="wd">
                                    <p:tmPct val="10000"/>
                                  </p:iterate>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p:cTn id="15" dur="1000" fill="hold"/>
                                        <p:tgtEl>
                                          <p:spTgt spid="1536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536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536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4B06E5D-E9AE-4203-8F46-6C37AFB9CA73}" type="slidenum">
              <a:rPr lang="tr-TR" smtClean="0">
                <a:latin typeface="Comic Sans MS" pitchFamily="66" charset="0"/>
              </a:rPr>
              <a:pPr eaLnBrk="1" hangingPunct="1"/>
              <a:t>32</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989263" y="835025"/>
            <a:ext cx="6154737" cy="6022975"/>
          </a:xfrm>
        </p:spPr>
        <p:txBody>
          <a:bodyPr/>
          <a:lstStyle/>
          <a:p>
            <a:pPr>
              <a:buFont typeface="Wingdings" pitchFamily="2" charset="2"/>
              <a:buNone/>
            </a:pPr>
            <a:r>
              <a:rPr lang="tr-TR" sz="3600" b="1" smtClean="0">
                <a:solidFill>
                  <a:srgbClr val="663300"/>
                </a:solidFill>
              </a:rPr>
              <a:t>Öncelikle sorunun okunup anlaşılması daha sonra cevabın düşünülmesi gerekir. </a:t>
            </a:r>
          </a:p>
          <a:p>
            <a:pPr>
              <a:buFont typeface="Wingdings" pitchFamily="2" charset="2"/>
              <a:buNone/>
            </a:pPr>
            <a:endParaRPr lang="tr-TR" sz="3600" b="1" smtClean="0">
              <a:solidFill>
                <a:srgbClr val="663300"/>
              </a:solidFill>
            </a:endParaRPr>
          </a:p>
          <a:p>
            <a:pPr>
              <a:buFont typeface="Wingdings" pitchFamily="2" charset="2"/>
              <a:buNone/>
            </a:pPr>
            <a:r>
              <a:rPr lang="tr-TR" sz="3600" b="1" smtClean="0">
                <a:solidFill>
                  <a:srgbClr val="663300"/>
                </a:solidFill>
              </a:rPr>
              <a:t>Kesinlikle soruyu okurken cevabı düşünmeyin. Her iki durumun bir birinden  ayrılması gerekmektedir. </a:t>
            </a:r>
          </a:p>
          <a:p>
            <a:pPr>
              <a:buFont typeface="Wingdings" pitchFamily="2" charset="2"/>
              <a:buNone/>
            </a:pPr>
            <a:endParaRPr lang="tr-TR" sz="3600" b="1" smtClean="0">
              <a:solidFill>
                <a:srgbClr val="0070C0"/>
              </a:solidFill>
            </a:endParaRPr>
          </a:p>
        </p:txBody>
      </p:sp>
      <p:pic>
        <p:nvPicPr>
          <p:cNvPr id="28676" name="Picture 2" descr="C:\Documents and Settings\Ortak\Local Settings\Temporary Internet Files\Content.IE5\0JD1QAHS\MPj0422237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3213100"/>
            <a:ext cx="1639888"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EE6FF02-7077-4DC2-97D9-27E553553468}" type="slidenum">
              <a:rPr lang="tr-TR" smtClean="0">
                <a:latin typeface="Comic Sans MS" pitchFamily="66" charset="0"/>
              </a:rPr>
              <a:pPr eaLnBrk="1" hangingPunct="1"/>
              <a:t>33</a:t>
            </a:fld>
            <a:endParaRPr lang="tr-TR" smtClean="0">
              <a:latin typeface="Comic Sans MS" pitchFamily="66" charset="0"/>
            </a:endParaRPr>
          </a:p>
        </p:txBody>
      </p:sp>
      <p:pic>
        <p:nvPicPr>
          <p:cNvPr id="68610" name="Picture 2" descr="C:\Documents and Settings\Ortak\Local Settings\Temporary Internet Files\Content.IE5\7R9FA1RF\MCj0430049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1196975"/>
            <a:ext cx="1439862"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1" name="Picture 3" descr="C:\Documents and Settings\Ortak\Local Settings\Temporary Internet Files\Content.IE5\ZKNDZNN9\MCj0293486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1175" y="2636838"/>
            <a:ext cx="1181100" cy="122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8612" name="Picture 4" descr="C:\Documents and Settings\Ortak\Local Settings\Temporary Internet Files\Content.IE5\ZW22OP29\MCj03078710000[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288" y="4221163"/>
            <a:ext cx="1241425"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Metin kutusu"/>
          <p:cNvSpPr txBox="1"/>
          <p:nvPr/>
        </p:nvSpPr>
        <p:spPr>
          <a:xfrm>
            <a:off x="2409808" y="1187430"/>
            <a:ext cx="1928826"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Oku</a:t>
            </a:r>
          </a:p>
        </p:txBody>
      </p:sp>
      <p:sp>
        <p:nvSpPr>
          <p:cNvPr id="9" name="8 Metin kutusu"/>
          <p:cNvSpPr txBox="1"/>
          <p:nvPr/>
        </p:nvSpPr>
        <p:spPr>
          <a:xfrm>
            <a:off x="2408221" y="2697155"/>
            <a:ext cx="3071834" cy="1015663"/>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Anla</a:t>
            </a:r>
          </a:p>
        </p:txBody>
      </p:sp>
      <p:sp>
        <p:nvSpPr>
          <p:cNvPr id="10" name="9 Metin kutusu"/>
          <p:cNvSpPr txBox="1"/>
          <p:nvPr/>
        </p:nvSpPr>
        <p:spPr>
          <a:xfrm>
            <a:off x="2120881" y="4138617"/>
            <a:ext cx="2857521" cy="101566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tr-TR"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Uygula</a:t>
            </a:r>
          </a:p>
        </p:txBody>
      </p:sp>
      <p:sp>
        <p:nvSpPr>
          <p:cNvPr id="11" name="10 Sağ Ayraç"/>
          <p:cNvSpPr/>
          <p:nvPr/>
        </p:nvSpPr>
        <p:spPr>
          <a:xfrm>
            <a:off x="5435600" y="1196975"/>
            <a:ext cx="1584325" cy="5111750"/>
          </a:xfrm>
          <a:prstGeom prst="rightBrace">
            <a:avLst>
              <a:gd name="adj1" fmla="val 8333"/>
              <a:gd name="adj2" fmla="val 49707"/>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tr-TR" b="1" dirty="0"/>
          </a:p>
        </p:txBody>
      </p:sp>
      <p:sp>
        <p:nvSpPr>
          <p:cNvPr id="12" name="11 Metin kutusu"/>
          <p:cNvSpPr txBox="1">
            <a:spLocks noChangeArrowheads="1"/>
          </p:cNvSpPr>
          <p:nvPr/>
        </p:nvSpPr>
        <p:spPr bwMode="auto">
          <a:xfrm rot="5400000">
            <a:off x="5025232" y="3120231"/>
            <a:ext cx="5141912"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6000" b="1"/>
              <a:t>3’lü AŞAMA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fade">
                                      <p:cBhvr>
                                        <p:cTn id="7" dur="1000"/>
                                        <p:tgtEl>
                                          <p:spTgt spid="6861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8611"/>
                                        </p:tgtEl>
                                        <p:attrNameLst>
                                          <p:attrName>style.visibility</p:attrName>
                                        </p:attrNameLst>
                                      </p:cBhvr>
                                      <p:to>
                                        <p:strVal val="visible"/>
                                      </p:to>
                                    </p:set>
                                    <p:animEffect transition="in" filter="fade">
                                      <p:cBhvr>
                                        <p:cTn id="15" dur="1000"/>
                                        <p:tgtEl>
                                          <p:spTgt spid="68611"/>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68612"/>
                                        </p:tgtEl>
                                        <p:attrNameLst>
                                          <p:attrName>style.visibility</p:attrName>
                                        </p:attrNameLst>
                                      </p:cBhvr>
                                      <p:to>
                                        <p:strVal val="visible"/>
                                      </p:to>
                                    </p:set>
                                    <p:animEffect transition="in" filter="fade">
                                      <p:cBhvr>
                                        <p:cTn id="23" dur="1000"/>
                                        <p:tgtEl>
                                          <p:spTgt spid="68612"/>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00EB495-D9D8-4AD0-B30F-5D7B1170DD14}" type="slidenum">
              <a:rPr lang="tr-TR" smtClean="0">
                <a:latin typeface="Comic Sans MS" pitchFamily="66" charset="0"/>
              </a:rPr>
              <a:pPr eaLnBrk="1" hangingPunct="1"/>
              <a:t>34</a:t>
            </a:fld>
            <a:endParaRPr lang="tr-TR" smtClean="0">
              <a:latin typeface="Comic Sans MS" pitchFamily="66" charset="0"/>
            </a:endParaRPr>
          </a:p>
        </p:txBody>
      </p:sp>
      <p:sp>
        <p:nvSpPr>
          <p:cNvPr id="17411" name="Rectangle 3"/>
          <p:cNvSpPr>
            <a:spLocks noGrp="1" noChangeArrowheads="1"/>
          </p:cNvSpPr>
          <p:nvPr>
            <p:ph type="body" idx="4294967295"/>
          </p:nvPr>
        </p:nvSpPr>
        <p:spPr>
          <a:xfrm>
            <a:off x="3133725" y="500063"/>
            <a:ext cx="6010275" cy="5592762"/>
          </a:xfrm>
        </p:spPr>
        <p:txBody>
          <a:bodyPr/>
          <a:lstStyle/>
          <a:p>
            <a:pPr>
              <a:lnSpc>
                <a:spcPct val="90000"/>
              </a:lnSpc>
              <a:buFont typeface="Wingdings" pitchFamily="2" charset="2"/>
              <a:buNone/>
            </a:pPr>
            <a:r>
              <a:rPr lang="tr-TR" sz="4500" smtClean="0">
                <a:solidFill>
                  <a:srgbClr val="C00000"/>
                </a:solidFill>
              </a:rPr>
              <a:t>  </a:t>
            </a:r>
          </a:p>
          <a:p>
            <a:pPr>
              <a:lnSpc>
                <a:spcPct val="90000"/>
              </a:lnSpc>
              <a:buFont typeface="Wingdings" pitchFamily="2" charset="2"/>
              <a:buNone/>
            </a:pPr>
            <a:r>
              <a:rPr lang="tr-TR" sz="4500" smtClean="0">
                <a:solidFill>
                  <a:srgbClr val="C00000"/>
                </a:solidFill>
              </a:rPr>
              <a:t>  </a:t>
            </a:r>
            <a:r>
              <a:rPr lang="tr-TR" sz="3600" smtClean="0">
                <a:solidFill>
                  <a:srgbClr val="C00000"/>
                </a:solidFill>
              </a:rPr>
              <a:t>Test çözerken sorunun doğru cevabını bulmak kadar önemli bir diğer olay da cevap olamayacak şıkların tespit edilmesidir. Yanlış şıkları elemek doğru cevabı bulmanızı kolaylaştırır.</a:t>
            </a:r>
          </a:p>
        </p:txBody>
      </p:sp>
      <p:pic>
        <p:nvPicPr>
          <p:cNvPr id="30724" name="Picture 5" descr="C:\Documents and Settings\Ortak\Local Settings\Temporary Internet Files\Content.IE5\7DZ8P3PX\MCj0320122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3068638"/>
            <a:ext cx="1871663" cy="133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7411">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74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74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7411">
                                            <p:txEl>
                                              <p:pRg st="0" end="0"/>
                                            </p:txEl>
                                          </p:spTgt>
                                        </p:tgtEl>
                                      </p:cBhvr>
                                    </p:animEffect>
                                  </p:childTnLst>
                                </p:cTn>
                              </p:par>
                            </p:childTnLst>
                          </p:cTn>
                        </p:par>
                        <p:par>
                          <p:cTn id="12" fill="hold" nodeType="afterGroup">
                            <p:stCondLst>
                              <p:cond delay="1000"/>
                            </p:stCondLst>
                            <p:childTnLst>
                              <p:par>
                                <p:cTn id="13" presetID="41" presetClass="entr" presetSubtype="0" fill="hold" nodeType="afterEffect">
                                  <p:stCondLst>
                                    <p:cond delay="0"/>
                                  </p:stCondLst>
                                  <p:iterate type="wd">
                                    <p:tmPct val="10000"/>
                                  </p:iterate>
                                  <p:childTnLst>
                                    <p:set>
                                      <p:cBhvr>
                                        <p:cTn id="14" dur="1" fill="hold">
                                          <p:stCondLst>
                                            <p:cond delay="0"/>
                                          </p:stCondLst>
                                        </p:cTn>
                                        <p:tgtEl>
                                          <p:spTgt spid="17411">
                                            <p:txEl>
                                              <p:pRg st="1" end="1"/>
                                            </p:txEl>
                                          </p:spTgt>
                                        </p:tgtEl>
                                        <p:attrNameLst>
                                          <p:attrName>style.visibility</p:attrName>
                                        </p:attrNameLst>
                                      </p:cBhvr>
                                      <p:to>
                                        <p:strVal val="visible"/>
                                      </p:to>
                                    </p:set>
                                    <p:anim calcmode="lin" valueType="num">
                                      <p:cBhvr>
                                        <p:cTn id="15" dur="1000" fill="hold"/>
                                        <p:tgtEl>
                                          <p:spTgt spid="174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
                                          </p:val>
                                        </p:tav>
                                        <p:tav tm="100000">
                                          <p:val>
                                            <p:strVal val="#ppt_y"/>
                                          </p:val>
                                        </p:tav>
                                      </p:tavLst>
                                    </p:anim>
                                    <p:anim calcmode="lin" valueType="num">
                                      <p:cBhvr>
                                        <p:cTn id="17" dur="1000" fill="hold"/>
                                        <p:tgtEl>
                                          <p:spTgt spid="174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174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ED6A4E5-EDDB-4671-B95C-222339429FA3}" type="slidenum">
              <a:rPr lang="tr-TR" smtClean="0">
                <a:latin typeface="Comic Sans MS" pitchFamily="66" charset="0"/>
              </a:rPr>
              <a:pPr eaLnBrk="1" hangingPunct="1"/>
              <a:t>35</a:t>
            </a:fld>
            <a:endParaRPr lang="tr-TR" smtClean="0">
              <a:latin typeface="Comic Sans MS" pitchFamily="66" charset="0"/>
            </a:endParaRPr>
          </a:p>
        </p:txBody>
      </p:sp>
      <p:sp>
        <p:nvSpPr>
          <p:cNvPr id="16387" name="Rectangle 3"/>
          <p:cNvSpPr>
            <a:spLocks noGrp="1" noChangeArrowheads="1"/>
          </p:cNvSpPr>
          <p:nvPr>
            <p:ph type="body" idx="4294967295"/>
          </p:nvPr>
        </p:nvSpPr>
        <p:spPr>
          <a:xfrm>
            <a:off x="2808288" y="1500188"/>
            <a:ext cx="6335712" cy="4319587"/>
          </a:xfrm>
        </p:spPr>
        <p:txBody>
          <a:bodyPr/>
          <a:lstStyle/>
          <a:p>
            <a:pPr>
              <a:lnSpc>
                <a:spcPct val="90000"/>
              </a:lnSpc>
              <a:buFont typeface="Wingdings" pitchFamily="2" charset="2"/>
              <a:buNone/>
            </a:pPr>
            <a:r>
              <a:rPr lang="tr-TR" sz="5100" b="1" smtClean="0">
                <a:solidFill>
                  <a:srgbClr val="663300"/>
                </a:solidFill>
              </a:rPr>
              <a:t>  </a:t>
            </a:r>
            <a:r>
              <a:rPr lang="tr-TR" sz="4200" b="1" smtClean="0">
                <a:solidFill>
                  <a:srgbClr val="663300"/>
                </a:solidFill>
              </a:rPr>
              <a:t>Şayet 4 seçenekten 3’ünün kesin yanlış olduğunu biliyorsanız, cevabı bilmeseniz de geriye kalan seçenek doğru cevaptır.</a:t>
            </a:r>
          </a:p>
        </p:txBody>
      </p:sp>
      <p:pic>
        <p:nvPicPr>
          <p:cNvPr id="31748" name="Picture 5" descr="C:\Documents and Settings\Ortak\Local Settings\Temporary Internet Files\Content.IE5\Y2KY02SA\MCj0230446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2349500"/>
            <a:ext cx="1989138" cy="2614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38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638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38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FF6D53D-E350-4854-A638-504C83FDF566}" type="slidenum">
              <a:rPr lang="tr-TR" smtClean="0">
                <a:latin typeface="Comic Sans MS" pitchFamily="66" charset="0"/>
              </a:rPr>
              <a:pPr eaLnBrk="1" hangingPunct="1"/>
              <a:t>36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0" y="1285875"/>
            <a:ext cx="6048375" cy="4941888"/>
          </a:xfrm>
        </p:spPr>
        <p:txBody>
          <a:bodyPr/>
          <a:lstStyle/>
          <a:p>
            <a:pPr algn="ctr">
              <a:buFont typeface="Wingdings" pitchFamily="2" charset="2"/>
              <a:buNone/>
            </a:pPr>
            <a:r>
              <a:rPr lang="tr-TR" smtClean="0"/>
              <a:t>   </a:t>
            </a:r>
            <a:r>
              <a:rPr lang="tr-TR" sz="2600" smtClean="0"/>
              <a:t>Soru içinde geçen ipuçlarından yararlanmayı bilin. Bunlar; </a:t>
            </a:r>
            <a:r>
              <a:rPr lang="tr-TR" sz="2600" b="1" u="sng" smtClean="0"/>
              <a:t>altı çizili</a:t>
            </a:r>
            <a:r>
              <a:rPr lang="tr-TR" sz="2600" b="1" smtClean="0"/>
              <a:t>, koyu puntoyla yazılmış</a:t>
            </a:r>
            <a:r>
              <a:rPr lang="tr-TR" sz="2600" smtClean="0"/>
              <a:t>, "tırnak içinde," </a:t>
            </a:r>
            <a:r>
              <a:rPr lang="tr-TR" sz="2600" b="1" smtClean="0"/>
              <a:t>değildir</a:t>
            </a:r>
            <a:r>
              <a:rPr lang="tr-TR" sz="2600" smtClean="0"/>
              <a:t>, </a:t>
            </a:r>
            <a:r>
              <a:rPr lang="tr-TR" sz="2600" b="1" smtClean="0"/>
              <a:t>olamaz</a:t>
            </a:r>
            <a:r>
              <a:rPr lang="tr-TR" sz="2600" smtClean="0"/>
              <a:t>, her zaman, hiç bir zaman, bütün,  zaman zaman, yoktur, vardır, birbirinden farklı, birbirine benzer, eşdeğer, birden fazla, ayrı ayrı, iç içe, yan yana , ikisi bir arada, ana düşünce , yan düşünce, benzer düşünce , asla, genellikle, çoğu,vb.  ipuçlarıdır. </a:t>
            </a:r>
          </a:p>
          <a:p>
            <a:pPr algn="ctr">
              <a:buFont typeface="Wingdings" pitchFamily="2" charset="2"/>
              <a:buNone/>
            </a:pPr>
            <a:endParaRPr lang="tr-TR" sz="2600" b="1" smtClean="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AC08D0C-0643-435E-8FAB-A822F364B7D5}" type="slidenum">
              <a:rPr lang="tr-TR" smtClean="0">
                <a:latin typeface="Comic Sans MS" pitchFamily="66" charset="0"/>
              </a:rPr>
              <a:pPr eaLnBrk="1" hangingPunct="1"/>
              <a:t>37</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808288" y="1196975"/>
            <a:ext cx="6335712" cy="4248150"/>
          </a:xfrm>
        </p:spPr>
        <p:txBody>
          <a:bodyPr/>
          <a:lstStyle/>
          <a:p>
            <a:pPr>
              <a:buFont typeface="Wingdings" pitchFamily="2" charset="2"/>
              <a:buNone/>
            </a:pPr>
            <a:r>
              <a:rPr lang="tr-TR" sz="5100" smtClean="0">
                <a:solidFill>
                  <a:srgbClr val="C00000"/>
                </a:solidFill>
              </a:rPr>
              <a:t>  </a:t>
            </a:r>
            <a:r>
              <a:rPr lang="tr-TR" sz="4200" smtClean="0">
                <a:solidFill>
                  <a:srgbClr val="C00000"/>
                </a:solidFill>
              </a:rPr>
              <a:t>Soruları okurken hızınız kesecek olan dudak kıpırdatarak okumaktan uzak durun. Çünkü bu durum hızınızı kesecektir. </a:t>
            </a:r>
          </a:p>
          <a:p>
            <a:pPr>
              <a:buFont typeface="Wingdings" pitchFamily="2" charset="2"/>
              <a:buNone/>
            </a:pPr>
            <a:endParaRPr lang="tr-TR" sz="4200" b="1" smtClean="0">
              <a:solidFill>
                <a:srgbClr val="0070C0"/>
              </a:solidFill>
            </a:endParaRPr>
          </a:p>
        </p:txBody>
      </p:sp>
      <p:pic>
        <p:nvPicPr>
          <p:cNvPr id="33796" name="Picture 2" descr="C:\Documents and Settings\Ortak\Local Settings\Temporary Internet Files\Content.IE5\7DZ8P3PX\MCj0298349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288" y="3141663"/>
            <a:ext cx="1862137"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5FE52E-EEFA-421F-99BE-3D0D96FAFC76}" type="slidenum">
              <a:rPr lang="tr-TR" smtClean="0">
                <a:latin typeface="Comic Sans MS" pitchFamily="66" charset="0"/>
              </a:rPr>
              <a:pPr eaLnBrk="1" hangingPunct="1"/>
              <a:t>38</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598863" y="1268413"/>
            <a:ext cx="5545137" cy="4537075"/>
          </a:xfrm>
        </p:spPr>
        <p:txBody>
          <a:bodyPr/>
          <a:lstStyle/>
          <a:p>
            <a:pPr>
              <a:buFont typeface="Wingdings" pitchFamily="2" charset="2"/>
              <a:buNone/>
            </a:pPr>
            <a:r>
              <a:rPr lang="tr-TR" b="1" smtClean="0">
                <a:solidFill>
                  <a:srgbClr val="0070C0"/>
                </a:solidFill>
              </a:rPr>
              <a:t>   Her kelimenin altını </a:t>
            </a:r>
            <a:r>
              <a:rPr lang="tr-TR" b="1" u="sng" smtClean="0">
                <a:solidFill>
                  <a:srgbClr val="0070C0"/>
                </a:solidFill>
              </a:rPr>
              <a:t>çizmeyin.</a:t>
            </a:r>
            <a:r>
              <a:rPr lang="tr-TR" b="1" smtClean="0">
                <a:solidFill>
                  <a:srgbClr val="0070C0"/>
                </a:solidFill>
              </a:rPr>
              <a:t> Bu size zaman kaybettirir.</a:t>
            </a:r>
          </a:p>
          <a:p>
            <a:pPr>
              <a:buFont typeface="Wingdings" pitchFamily="2" charset="2"/>
              <a:buNone/>
            </a:pPr>
            <a:r>
              <a:rPr lang="tr-TR" b="1" smtClean="0">
                <a:solidFill>
                  <a:srgbClr val="0070C0"/>
                </a:solidFill>
              </a:rPr>
              <a:t>  </a:t>
            </a:r>
          </a:p>
          <a:p>
            <a:pPr>
              <a:buFont typeface="Wingdings" pitchFamily="2" charset="2"/>
              <a:buNone/>
            </a:pPr>
            <a:r>
              <a:rPr lang="tr-TR" b="1" smtClean="0">
                <a:solidFill>
                  <a:srgbClr val="0070C0"/>
                </a:solidFill>
              </a:rPr>
              <a:t>   Sadece soru köklerinin ve önemli gördüğünüz diğer ipuçlarının altını çiziniz.</a:t>
            </a:r>
          </a:p>
        </p:txBody>
      </p:sp>
      <p:pic>
        <p:nvPicPr>
          <p:cNvPr id="35845" name="Picture 4" descr="C:\Documents and Settings\Ortak\Local Settings\Temporary Internet Files\Content.IE5\7R9FA1RF\MCj0432579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776911">
            <a:off x="4643438" y="4941888"/>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1" name="Picture 3" descr="C:\Documents and Settings\Ortak\Local Settings\Temporary Internet Files\Content.IE5\UF47VOW0\MCj0290519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492375"/>
            <a:ext cx="1947863" cy="227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par>
                          <p:cTn id="12" fill="hold" nodeType="afterGroup">
                            <p:stCondLst>
                              <p:cond delay="2000"/>
                            </p:stCondLst>
                            <p:childTnLst>
                              <p:par>
                                <p:cTn id="13" presetID="2" presetClass="entr" presetSubtype="2" fill="hold" nodeType="afterEffect">
                                  <p:stCondLst>
                                    <p:cond delay="0"/>
                                  </p:stCondLst>
                                  <p:childTnLst>
                                    <p:set>
                                      <p:cBhvr>
                                        <p:cTn id="14" dur="1" fill="hold">
                                          <p:stCondLst>
                                            <p:cond delay="0"/>
                                          </p:stCondLst>
                                        </p:cTn>
                                        <p:tgtEl>
                                          <p:spTgt spid="35845"/>
                                        </p:tgtEl>
                                        <p:attrNameLst>
                                          <p:attrName>style.visibility</p:attrName>
                                        </p:attrNameLst>
                                      </p:cBhvr>
                                      <p:to>
                                        <p:strVal val="visible"/>
                                      </p:to>
                                    </p:set>
                                    <p:anim calcmode="lin" valueType="num">
                                      <p:cBhvr additive="base">
                                        <p:cTn id="15" dur="500" fill="hold"/>
                                        <p:tgtEl>
                                          <p:spTgt spid="35845"/>
                                        </p:tgtEl>
                                        <p:attrNameLst>
                                          <p:attrName>ppt_x</p:attrName>
                                        </p:attrNameLst>
                                      </p:cBhvr>
                                      <p:tavLst>
                                        <p:tav tm="0">
                                          <p:val>
                                            <p:strVal val="1+#ppt_w/2"/>
                                          </p:val>
                                        </p:tav>
                                        <p:tav tm="100000">
                                          <p:val>
                                            <p:strVal val="#ppt_x"/>
                                          </p:val>
                                        </p:tav>
                                      </p:tavLst>
                                    </p:anim>
                                    <p:anim calcmode="lin" valueType="num">
                                      <p:cBhvr additive="base">
                                        <p:cTn id="16" dur="500" fill="hold"/>
                                        <p:tgtEl>
                                          <p:spTgt spid="3584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2500"/>
                            </p:stCondLst>
                            <p:childTnLst>
                              <p:par>
                                <p:cTn id="18" presetID="41" presetClass="entr" presetSubtype="0" fill="hold" nodeType="afterEffect">
                                  <p:stCondLst>
                                    <p:cond delay="0"/>
                                  </p:stCondLst>
                                  <p:iterate type="wd">
                                    <p:tmPct val="10000"/>
                                  </p:iterate>
                                  <p:childTnLst>
                                    <p:set>
                                      <p:cBhvr>
                                        <p:cTn id="19" dur="1" fill="hold">
                                          <p:stCondLst>
                                            <p:cond delay="0"/>
                                          </p:stCondLst>
                                        </p:cTn>
                                        <p:tgtEl>
                                          <p:spTgt spid="14339">
                                            <p:txEl>
                                              <p:pRg st="1" end="1"/>
                                            </p:txEl>
                                          </p:spTgt>
                                        </p:tgtEl>
                                        <p:attrNameLst>
                                          <p:attrName>style.visibility</p:attrName>
                                        </p:attrNameLst>
                                      </p:cBhvr>
                                      <p:to>
                                        <p:strVal val="visible"/>
                                      </p:to>
                                    </p:set>
                                    <p:anim calcmode="lin" valueType="num">
                                      <p:cBhvr>
                                        <p:cTn id="20" dur="1000" fill="hold"/>
                                        <p:tgtEl>
                                          <p:spTgt spid="143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1000" fill="hold"/>
                                        <p:tgtEl>
                                          <p:spTgt spid="14339">
                                            <p:txEl>
                                              <p:pRg st="1" end="1"/>
                                            </p:txEl>
                                          </p:spTgt>
                                        </p:tgtEl>
                                        <p:attrNameLst>
                                          <p:attrName>ppt_y</p:attrName>
                                        </p:attrNameLst>
                                      </p:cBhvr>
                                      <p:tavLst>
                                        <p:tav tm="0">
                                          <p:val>
                                            <p:strVal val="#ppt_y"/>
                                          </p:val>
                                        </p:tav>
                                        <p:tav tm="100000">
                                          <p:val>
                                            <p:strVal val="#ppt_y"/>
                                          </p:val>
                                        </p:tav>
                                      </p:tavLst>
                                    </p:anim>
                                    <p:anim calcmode="lin" valueType="num">
                                      <p:cBhvr>
                                        <p:cTn id="22" dur="1000" fill="hold"/>
                                        <p:tgtEl>
                                          <p:spTgt spid="143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1000" fill="hold"/>
                                        <p:tgtEl>
                                          <p:spTgt spid="143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1000" tmFilter="0,0; .5, 1; 1, 1"/>
                                        <p:tgtEl>
                                          <p:spTgt spid="14339">
                                            <p:txEl>
                                              <p:pRg st="1" end="1"/>
                                            </p:txEl>
                                          </p:spTgt>
                                        </p:tgtEl>
                                      </p:cBhvr>
                                    </p:animEffect>
                                  </p:childTnLst>
                                </p:cTn>
                              </p:par>
                            </p:childTnLst>
                          </p:cTn>
                        </p:par>
                        <p:par>
                          <p:cTn id="25" fill="hold" nodeType="afterGroup">
                            <p:stCondLst>
                              <p:cond delay="3500"/>
                            </p:stCondLst>
                            <p:childTnLst>
                              <p:par>
                                <p:cTn id="26" presetID="41" presetClass="entr" presetSubtype="0" fill="hold" nodeType="afterEffect">
                                  <p:stCondLst>
                                    <p:cond delay="0"/>
                                  </p:stCondLst>
                                  <p:iterate type="wd">
                                    <p:tmPct val="10000"/>
                                  </p:iterate>
                                  <p:childTnLst>
                                    <p:set>
                                      <p:cBhvr>
                                        <p:cTn id="27" dur="1" fill="hold">
                                          <p:stCondLst>
                                            <p:cond delay="0"/>
                                          </p:stCondLst>
                                        </p:cTn>
                                        <p:tgtEl>
                                          <p:spTgt spid="14339">
                                            <p:txEl>
                                              <p:pRg st="2" end="2"/>
                                            </p:txEl>
                                          </p:spTgt>
                                        </p:tgtEl>
                                        <p:attrNameLst>
                                          <p:attrName>style.visibility</p:attrName>
                                        </p:attrNameLst>
                                      </p:cBhvr>
                                      <p:to>
                                        <p:strVal val="visible"/>
                                      </p:to>
                                    </p:set>
                                    <p:anim calcmode="lin" valueType="num">
                                      <p:cBhvr>
                                        <p:cTn id="28" dur="1000" fill="hold"/>
                                        <p:tgtEl>
                                          <p:spTgt spid="1433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14339">
                                            <p:txEl>
                                              <p:pRg st="2" end="2"/>
                                            </p:txEl>
                                          </p:spTgt>
                                        </p:tgtEl>
                                        <p:attrNameLst>
                                          <p:attrName>ppt_y</p:attrName>
                                        </p:attrNameLst>
                                      </p:cBhvr>
                                      <p:tavLst>
                                        <p:tav tm="0">
                                          <p:val>
                                            <p:strVal val="#ppt_y"/>
                                          </p:val>
                                        </p:tav>
                                        <p:tav tm="100000">
                                          <p:val>
                                            <p:strVal val="#ppt_y"/>
                                          </p:val>
                                        </p:tav>
                                      </p:tavLst>
                                    </p:anim>
                                    <p:anim calcmode="lin" valueType="num">
                                      <p:cBhvr>
                                        <p:cTn id="30" dur="1000" fill="hold"/>
                                        <p:tgtEl>
                                          <p:spTgt spid="1433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1433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0AA649-ADE2-45C1-8DCB-46AD55A92980}" type="slidenum">
              <a:rPr lang="tr-TR" smtClean="0">
                <a:latin typeface="Comic Sans MS" pitchFamily="66" charset="0"/>
              </a:rPr>
              <a:pPr eaLnBrk="1" hangingPunct="1"/>
              <a:t>39</a:t>
            </a:fld>
            <a:endParaRPr lang="tr-TR" smtClean="0">
              <a:latin typeface="Comic Sans MS" pitchFamily="66" charset="0"/>
            </a:endParaRPr>
          </a:p>
        </p:txBody>
      </p:sp>
      <p:sp>
        <p:nvSpPr>
          <p:cNvPr id="35843" name="Rectangle 2"/>
          <p:cNvSpPr>
            <a:spLocks noGrp="1" noChangeArrowheads="1"/>
          </p:cNvSpPr>
          <p:nvPr>
            <p:ph type="body" idx="4294967295"/>
          </p:nvPr>
        </p:nvSpPr>
        <p:spPr>
          <a:xfrm>
            <a:off x="3382963" y="1196975"/>
            <a:ext cx="5761037" cy="5111750"/>
          </a:xfrm>
        </p:spPr>
        <p:txBody>
          <a:bodyPr/>
          <a:lstStyle/>
          <a:p>
            <a:pPr algn="ctr">
              <a:lnSpc>
                <a:spcPct val="90000"/>
              </a:lnSpc>
              <a:buFont typeface="Wingdings" pitchFamily="2" charset="2"/>
              <a:buNone/>
            </a:pPr>
            <a:endParaRPr lang="tr-TR" sz="4700" b="1" smtClean="0">
              <a:solidFill>
                <a:srgbClr val="C00000"/>
              </a:solidFill>
            </a:endParaRPr>
          </a:p>
          <a:p>
            <a:pPr algn="ctr">
              <a:lnSpc>
                <a:spcPct val="90000"/>
              </a:lnSpc>
              <a:buFont typeface="Wingdings" pitchFamily="2" charset="2"/>
              <a:buNone/>
            </a:pPr>
            <a:r>
              <a:rPr lang="tr-TR" sz="4700" b="1" smtClean="0">
                <a:solidFill>
                  <a:srgbClr val="C00000"/>
                </a:solidFill>
              </a:rPr>
              <a:t>TEST ÇÖZERKEN KODLAMA KONUSUNDA DİKKAT EDİLECEK HUSUSLAR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8FB5BF1-227E-426A-B342-D467C7A04B55}" type="slidenum">
              <a:rPr lang="tr-TR" smtClean="0">
                <a:latin typeface="Comic Sans MS" pitchFamily="66" charset="0"/>
              </a:rPr>
              <a:pPr eaLnBrk="1" hangingPunct="1"/>
              <a:t>4</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879725" y="836613"/>
            <a:ext cx="6264275" cy="5761037"/>
          </a:xfrm>
        </p:spPr>
        <p:txBody>
          <a:bodyPr/>
          <a:lstStyle/>
          <a:p>
            <a:pPr>
              <a:buFont typeface="Wingdings" pitchFamily="2" charset="2"/>
              <a:buBlip>
                <a:blip r:embed="rId3"/>
              </a:buBlip>
            </a:pPr>
            <a:r>
              <a:rPr lang="tr-TR" sz="2400" dirty="0" smtClean="0"/>
              <a:t>GENELDE DİKKATSİZLİKTEN DOLAYI ÇOK SORU KAÇIRIYORUM!</a:t>
            </a:r>
          </a:p>
          <a:p>
            <a:pPr>
              <a:buFont typeface="Wingdings" pitchFamily="2" charset="2"/>
              <a:buNone/>
            </a:pPr>
            <a:endParaRPr lang="tr-TR" sz="2400" dirty="0" smtClean="0"/>
          </a:p>
          <a:p>
            <a:pPr>
              <a:buFont typeface="Wingdings" pitchFamily="2" charset="2"/>
              <a:buBlip>
                <a:blip r:embed="rId3"/>
              </a:buBlip>
            </a:pPr>
            <a:r>
              <a:rPr lang="tr-TR" sz="2400" dirty="0" smtClean="0"/>
              <a:t>ZAMANI YETİŞTİREMİYORUM</a:t>
            </a:r>
          </a:p>
          <a:p>
            <a:pPr>
              <a:buFont typeface="Wingdings" pitchFamily="2" charset="2"/>
              <a:buNone/>
            </a:pPr>
            <a:endParaRPr lang="tr-TR" sz="2400" dirty="0" smtClean="0"/>
          </a:p>
          <a:p>
            <a:pPr>
              <a:buFont typeface="Wingdings" pitchFamily="2" charset="2"/>
              <a:buBlip>
                <a:blip r:embed="rId3"/>
              </a:buBlip>
            </a:pPr>
            <a:r>
              <a:rPr lang="tr-TR" sz="2400" dirty="0" smtClean="0"/>
              <a:t>SORULARA TAKILIP KALIYORUM</a:t>
            </a:r>
          </a:p>
          <a:p>
            <a:pPr>
              <a:buFont typeface="Wingdings" pitchFamily="2" charset="2"/>
              <a:buNone/>
            </a:pPr>
            <a:endParaRPr lang="tr-TR" sz="2400" dirty="0" smtClean="0"/>
          </a:p>
          <a:p>
            <a:pPr>
              <a:buFont typeface="Wingdings" pitchFamily="2" charset="2"/>
              <a:buBlip>
                <a:blip r:embed="rId3"/>
              </a:buBlip>
            </a:pPr>
            <a:r>
              <a:rPr lang="tr-TR" sz="2400" dirty="0" smtClean="0"/>
              <a:t>SINAV BİR AN ÖNCE BİTSİN İSTİYORUM, SIKILIYORUM.</a:t>
            </a:r>
          </a:p>
          <a:p>
            <a:pPr>
              <a:buFont typeface="Wingdings" pitchFamily="2" charset="2"/>
              <a:buNone/>
            </a:pPr>
            <a:endParaRPr lang="tr-TR" sz="2400" dirty="0" smtClean="0"/>
          </a:p>
          <a:p>
            <a:pPr>
              <a:buFont typeface="Wingdings" pitchFamily="2" charset="2"/>
              <a:buBlip>
                <a:blip r:embed="rId3"/>
              </a:buBlip>
            </a:pPr>
            <a:r>
              <a:rPr lang="tr-TR" sz="2400" dirty="0" smtClean="0"/>
              <a:t>OLUMSUZ SORU KÖKLERİNİ OLUMLU ANLIYORUM.</a:t>
            </a:r>
          </a:p>
          <a:p>
            <a:endParaRPr lang="tr-TR" sz="2400" dirty="0" smtClean="0"/>
          </a:p>
        </p:txBody>
      </p:sp>
      <p:graphicFrame>
        <p:nvGraphicFramePr>
          <p:cNvPr id="2050" name="Object 1028"/>
          <p:cNvGraphicFramePr>
            <a:graphicFrameLocks noChangeAspect="1"/>
          </p:cNvGraphicFramePr>
          <p:nvPr/>
        </p:nvGraphicFramePr>
        <p:xfrm>
          <a:off x="539750" y="4437063"/>
          <a:ext cx="990600" cy="1295400"/>
        </p:xfrm>
        <a:graphic>
          <a:graphicData uri="http://schemas.openxmlformats.org/presentationml/2006/ole">
            <p:oleObj spid="_x0000_s2066" name="Klip" r:id="rId4" imgW="1717675" imgH="3594100" progId="">
              <p:embed/>
            </p:oleObj>
          </a:graphicData>
        </a:graphic>
      </p:graphicFrame>
      <p:pic>
        <p:nvPicPr>
          <p:cNvPr id="2053" name="Picture 6" descr="C:\Documents and Settings\Ortak\Local Settings\Temporary Internet Files\Content.IE5\UF47VOW0\MCj04280750000[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3850" y="2060575"/>
            <a:ext cx="1660525" cy="1528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fade">
                                      <p:cBhvr>
                                        <p:cTn id="15" dur="2000"/>
                                        <p:tgtEl>
                                          <p:spTgt spid="9219">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Effect transition="in" filter="fade">
                                      <p:cBhvr>
                                        <p:cTn id="19" dur="2000"/>
                                        <p:tgtEl>
                                          <p:spTgt spid="9219">
                                            <p:txEl>
                                              <p:pRg st="6" end="6"/>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animEffect transition="in" filter="fade">
                                      <p:cBhvr>
                                        <p:cTn id="23" dur="2000"/>
                                        <p:tgtEl>
                                          <p:spTgt spid="92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28DED16-4F55-49AF-A433-044F12439B87}" type="slidenum">
              <a:rPr lang="tr-TR" smtClean="0">
                <a:latin typeface="Comic Sans MS" pitchFamily="66" charset="0"/>
              </a:rPr>
              <a:pPr eaLnBrk="1" hangingPunct="1"/>
              <a:t>40</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95625" y="1025525"/>
            <a:ext cx="6048375" cy="5832475"/>
          </a:xfrm>
        </p:spPr>
        <p:txBody>
          <a:bodyPr/>
          <a:lstStyle/>
          <a:p>
            <a:r>
              <a:rPr lang="tr-TR" sz="3600" b="1" smtClean="0"/>
              <a:t>Soruyu kitapçık üzerinde çözmüş olmak o soruyla olan işinizin bittiği anlamına gelmez. </a:t>
            </a:r>
          </a:p>
          <a:p>
            <a:endParaRPr lang="tr-TR" sz="3600" b="1" smtClean="0"/>
          </a:p>
          <a:p>
            <a:r>
              <a:rPr lang="tr-TR" sz="3600" b="1" smtClean="0"/>
              <a:t>Soruyu doğru çözmek kadar optik forma doğru kodlamak da önemlidir.</a:t>
            </a:r>
            <a:endParaRPr lang="tr-TR" sz="3600" b="1" smtClean="0">
              <a:solidFill>
                <a:srgbClr val="0070C0"/>
              </a:solidFill>
            </a:endParaRPr>
          </a:p>
        </p:txBody>
      </p:sp>
      <p:pic>
        <p:nvPicPr>
          <p:cNvPr id="36868" name="Picture 2" descr="C:\Documents and Settings\Ortak\Local Settings\Temporary Internet Files\Content.IE5\0JD1QAHS\MCj0285922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2781300"/>
            <a:ext cx="1541463" cy="1541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animEffect transition="in" filter="fade">
                                      <p:cBhvr>
                                        <p:cTn id="11" dur="2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C18506-C6D8-4D59-A322-64EEE35A24A8}" type="slidenum">
              <a:rPr lang="tr-TR" smtClean="0">
                <a:latin typeface="Comic Sans MS" pitchFamily="66" charset="0"/>
              </a:rPr>
              <a:pPr eaLnBrk="1" hangingPunct="1"/>
              <a:t>41</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311525" y="1196975"/>
            <a:ext cx="5832475" cy="5111750"/>
          </a:xfrm>
        </p:spPr>
        <p:txBody>
          <a:bodyPr/>
          <a:lstStyle/>
          <a:p>
            <a:pPr>
              <a:lnSpc>
                <a:spcPct val="90000"/>
              </a:lnSpc>
              <a:buFont typeface="Wingdings" pitchFamily="2" charset="2"/>
              <a:buNone/>
            </a:pPr>
            <a:r>
              <a:rPr lang="tr-TR" sz="3900" dirty="0" smtClean="0">
                <a:solidFill>
                  <a:srgbClr val="002060"/>
                </a:solidFill>
              </a:rPr>
              <a:t>  </a:t>
            </a:r>
            <a:r>
              <a:rPr lang="tr-TR" sz="3600" dirty="0" smtClean="0">
                <a:solidFill>
                  <a:srgbClr val="002060"/>
                </a:solidFill>
              </a:rPr>
              <a:t>Kodlama her sayfadan sonra yapılmalıdır. Kodlama için geçen süre bir ölçüde dinlenme sürenizdir. Bilinç dışı bir şekilde zihniniz başka bir soruya geçmenin hazırlığını yapar. Dolu bir cevap kağıdı da kendinize olan güveninizi arttırır.</a:t>
            </a:r>
          </a:p>
          <a:p>
            <a:pPr>
              <a:lnSpc>
                <a:spcPct val="90000"/>
              </a:lnSpc>
              <a:buFont typeface="Wingdings" pitchFamily="2" charset="2"/>
              <a:buNone/>
            </a:pPr>
            <a:endParaRPr lang="tr-TR" sz="3600" dirty="0" smtClean="0">
              <a:solidFill>
                <a:srgbClr val="00B050"/>
              </a:solidFill>
            </a:endParaRPr>
          </a:p>
        </p:txBody>
      </p:sp>
      <p:pic>
        <p:nvPicPr>
          <p:cNvPr id="37892" name="Picture 4" descr="C:\Documents and Settings\Ortak\Local Settings\Temporary Internet Files\Content.IE5\ZKNDZNN9\MPj0396121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2708275"/>
            <a:ext cx="1411287" cy="212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2A58C30-D9C9-4992-A1A9-966798575FA6}" type="slidenum">
              <a:rPr lang="tr-TR" smtClean="0">
                <a:latin typeface="Comic Sans MS" pitchFamily="66" charset="0"/>
              </a:rPr>
              <a:pPr eaLnBrk="1" hangingPunct="1"/>
              <a:t>42</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2411760" y="1196752"/>
            <a:ext cx="5761037" cy="5040313"/>
          </a:xfrm>
        </p:spPr>
        <p:txBody>
          <a:bodyPr/>
          <a:lstStyle/>
          <a:p>
            <a:pPr algn="just">
              <a:lnSpc>
                <a:spcPct val="90000"/>
              </a:lnSpc>
              <a:buFont typeface="Wingdings" pitchFamily="2" charset="2"/>
              <a:buNone/>
            </a:pPr>
            <a:r>
              <a:rPr lang="tr-TR" sz="3600" dirty="0" smtClean="0">
                <a:solidFill>
                  <a:srgbClr val="002060"/>
                </a:solidFill>
              </a:rPr>
              <a:t>   </a:t>
            </a:r>
            <a:r>
              <a:rPr lang="tr-TR" dirty="0" smtClean="0">
                <a:solidFill>
                  <a:srgbClr val="002060"/>
                </a:solidFill>
              </a:rPr>
              <a:t>Zaman kazanacağım diye kodlamayı sona bırakmak sınav sonrası yorgunluk ve dikkat dağılmasının fazlalığı sebebiyle hatalı veya eksik kodlama riskini artırır, kaydırma yapmanıza yol açar. Her yıl %0,5 adayın kaydırma hataları nedeniyle mağdur olduğunu unutmayınız</a:t>
            </a:r>
            <a:r>
              <a:rPr lang="tr-TR" sz="3600" dirty="0" smtClean="0">
                <a:solidFill>
                  <a:srgbClr val="002060"/>
                </a:solidFill>
              </a:rPr>
              <a:t>. </a:t>
            </a:r>
          </a:p>
          <a:p>
            <a:pPr>
              <a:lnSpc>
                <a:spcPct val="90000"/>
              </a:lnSpc>
              <a:buFont typeface="Wingdings" pitchFamily="2" charset="2"/>
              <a:buNone/>
            </a:pPr>
            <a:endParaRPr lang="tr-TR" sz="3600" b="1" dirty="0" smtClean="0">
              <a:solidFill>
                <a:srgbClr val="0070C0"/>
              </a:solidFill>
            </a:endParaRPr>
          </a:p>
        </p:txBody>
      </p:sp>
      <p:pic>
        <p:nvPicPr>
          <p:cNvPr id="38916" name="Picture 2" descr="C:\Documents and Settings\Ortak\Local Settings\Temporary Internet Files\Content.IE5\Y2KY02SA\MCj0428267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825" y="4365625"/>
            <a:ext cx="1763713" cy="1389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3" descr="C:\Documents and Settings\Ortak\Local Settings\Temporary Internet Files\Content.IE5\JR5GPUGG\MCj0378729000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1484313"/>
            <a:ext cx="1831975" cy="181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5E43EE-ED78-46C2-9388-CD610473D1BC}" type="slidenum">
              <a:rPr lang="tr-TR" smtClean="0">
                <a:latin typeface="Comic Sans MS" pitchFamily="66" charset="0"/>
              </a:rPr>
              <a:pPr eaLnBrk="1" hangingPunct="1"/>
              <a:t>43</a:t>
            </a:fld>
            <a:endParaRPr lang="tr-TR" smtClean="0">
              <a:latin typeface="Comic Sans MS" pitchFamily="66" charset="0"/>
            </a:endParaRPr>
          </a:p>
        </p:txBody>
      </p:sp>
      <p:sp>
        <p:nvSpPr>
          <p:cNvPr id="39938" name="Rectangle 3"/>
          <p:cNvSpPr>
            <a:spLocks noGrp="1" noChangeArrowheads="1"/>
          </p:cNvSpPr>
          <p:nvPr>
            <p:ph type="body" idx="4294967295"/>
          </p:nvPr>
        </p:nvSpPr>
        <p:spPr>
          <a:xfrm>
            <a:off x="2879725" y="1241425"/>
            <a:ext cx="6264275" cy="5688013"/>
          </a:xfrm>
        </p:spPr>
        <p:txBody>
          <a:bodyPr/>
          <a:lstStyle/>
          <a:p>
            <a:pPr algn="ctr">
              <a:buFont typeface="Wingdings" pitchFamily="2" charset="2"/>
              <a:buNone/>
            </a:pPr>
            <a:endParaRPr lang="tr-TR" sz="4300" b="1" smtClean="0"/>
          </a:p>
          <a:p>
            <a:pPr algn="ctr">
              <a:buFont typeface="Wingdings" pitchFamily="2" charset="2"/>
              <a:buNone/>
            </a:pPr>
            <a:r>
              <a:rPr lang="tr-TR" sz="4300" b="1" smtClean="0">
                <a:solidFill>
                  <a:srgbClr val="C00000"/>
                </a:solidFill>
              </a:rPr>
              <a:t>TEST ÇÖZERKEN ZAMANLAMA KONUSUNDA DİKKAT EDİLECEK HUSUSLAR</a:t>
            </a:r>
          </a:p>
        </p:txBody>
      </p:sp>
      <p:pic>
        <p:nvPicPr>
          <p:cNvPr id="39940" name="Picture 5" descr="C:\Program Files\Common Files\Microsoft Shared\Clipart\cagcat50\PE01931_.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950" y="4221163"/>
            <a:ext cx="20574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41" name="Picture 2" descr="C:\Documents and Settings\Ortak\Local Settings\Temporary Internet Files\Content.IE5\ZW22OP29\MMj02346930000[1].gif"/>
          <p:cNvPicPr>
            <a:picLocks noChangeAspect="1" noChangeArrowheads="1" noCrop="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650" y="1557338"/>
            <a:ext cx="1200150" cy="103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3"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7496C8-D806-42BE-993F-6F7E56FEB935}" type="slidenum">
              <a:rPr lang="tr-TR" smtClean="0">
                <a:latin typeface="Comic Sans MS" pitchFamily="66" charset="0"/>
              </a:rPr>
              <a:pPr eaLnBrk="1" hangingPunct="1"/>
              <a:t>44</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238500" y="1268413"/>
            <a:ext cx="5905500" cy="4248150"/>
          </a:xfrm>
        </p:spPr>
        <p:txBody>
          <a:bodyPr/>
          <a:lstStyle/>
          <a:p>
            <a:pPr>
              <a:buFont typeface="Wingdings" pitchFamily="2" charset="2"/>
              <a:buNone/>
            </a:pPr>
            <a:r>
              <a:rPr lang="tr-TR" sz="3600" b="1" smtClean="0">
                <a:solidFill>
                  <a:srgbClr val="0070C0"/>
                </a:solidFill>
              </a:rPr>
              <a:t>  Testi iyi çözmek için sadece doğruları bilmek yeterli değildir. Verilen zaman dilimi içinde bu doğruları bulmanız gerekir.</a:t>
            </a:r>
            <a:r>
              <a:rPr lang="tr-TR" sz="4700" b="1" smtClean="0">
                <a:solidFill>
                  <a:srgbClr val="0070C0"/>
                </a:solidFill>
              </a:rPr>
              <a:t> </a:t>
            </a:r>
          </a:p>
          <a:p>
            <a:pPr>
              <a:buFont typeface="Wingdings" pitchFamily="2" charset="2"/>
              <a:buNone/>
            </a:pPr>
            <a:endParaRPr lang="tr-TR" sz="3900" b="1" smtClean="0">
              <a:solidFill>
                <a:srgbClr val="0070C0"/>
              </a:solidFill>
            </a:endParaRPr>
          </a:p>
        </p:txBody>
      </p:sp>
      <p:pic>
        <p:nvPicPr>
          <p:cNvPr id="40964" name="Picture 4" descr="C:\Documents and Settings\Ortak\Local Settings\Temporary Internet Files\Content.IE5\JR5GPUGG\MCj0424232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81300"/>
            <a:ext cx="1765300"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0E9D29-AE57-42F7-B350-9A3C14DFE390}" type="slidenum">
              <a:rPr lang="tr-TR" smtClean="0">
                <a:latin typeface="Comic Sans MS" pitchFamily="66" charset="0"/>
              </a:rPr>
              <a:pPr eaLnBrk="1" hangingPunct="1"/>
              <a:t>45</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276600" y="981075"/>
            <a:ext cx="5867400" cy="5664200"/>
          </a:xfrm>
        </p:spPr>
        <p:txBody>
          <a:bodyPr/>
          <a:lstStyle/>
          <a:p>
            <a:pPr>
              <a:buFont typeface="Wingdings" pitchFamily="2" charset="2"/>
              <a:buNone/>
            </a:pPr>
            <a:r>
              <a:rPr lang="tr-TR" sz="3600" b="1" smtClean="0">
                <a:solidFill>
                  <a:srgbClr val="663300"/>
                </a:solidFill>
              </a:rPr>
              <a:t>   Zamanlama için şimdiye kadar anlatılan test çözme tekniklerine dikkat edin. </a:t>
            </a:r>
          </a:p>
          <a:p>
            <a:pPr>
              <a:buFont typeface="Wingdings" pitchFamily="2" charset="2"/>
              <a:buNone/>
            </a:pPr>
            <a:r>
              <a:rPr lang="tr-TR" sz="3600" b="1" smtClean="0">
                <a:solidFill>
                  <a:srgbClr val="663300"/>
                </a:solidFill>
              </a:rPr>
              <a:t>   Sesli okuma, dudak kıpırdatma, her kelimenin altını çizme gibi zaman kaybettirici alışkanlıkları terkedin.</a:t>
            </a:r>
          </a:p>
        </p:txBody>
      </p:sp>
      <p:pic>
        <p:nvPicPr>
          <p:cNvPr id="41988" name="Picture 2" descr="C:\Documents and Settings\Ortak\Local Settings\Temporary Internet Files\Content.IE5\UF47VOW0\MMj03181380000[1].gif"/>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313" y="3167063"/>
            <a:ext cx="1511300"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2000"/>
                                        <p:tgtEl>
                                          <p:spTgt spid="143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fade">
                                      <p:cBhvr>
                                        <p:cTn id="11" dur="2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EE54E36-66A4-432D-A66F-4AFE0C669C04}" type="slidenum">
              <a:rPr lang="tr-TR" smtClean="0">
                <a:latin typeface="Comic Sans MS" pitchFamily="66" charset="0"/>
              </a:rPr>
              <a:pPr eaLnBrk="1" hangingPunct="1"/>
              <a:t>46</a:t>
            </a:fld>
            <a:endParaRPr lang="tr-TR" smtClean="0">
              <a:latin typeface="Comic Sans MS" pitchFamily="66" charset="0"/>
            </a:endParaRPr>
          </a:p>
        </p:txBody>
      </p:sp>
      <p:sp>
        <p:nvSpPr>
          <p:cNvPr id="32771" name="Rectangle 3"/>
          <p:cNvSpPr>
            <a:spLocks noGrp="1" noChangeArrowheads="1"/>
          </p:cNvSpPr>
          <p:nvPr>
            <p:ph type="body" idx="4294967295"/>
          </p:nvPr>
        </p:nvSpPr>
        <p:spPr>
          <a:xfrm>
            <a:off x="3203575" y="977900"/>
            <a:ext cx="5940425" cy="5880100"/>
          </a:xfrm>
        </p:spPr>
        <p:txBody>
          <a:bodyPr/>
          <a:lstStyle/>
          <a:p>
            <a:pPr>
              <a:buFont typeface="Wingdings" pitchFamily="2" charset="2"/>
              <a:buNone/>
            </a:pPr>
            <a:r>
              <a:rPr lang="tr-TR" sz="4100" b="1" smtClean="0">
                <a:solidFill>
                  <a:srgbClr val="0070C0"/>
                </a:solidFill>
              </a:rPr>
              <a:t>  </a:t>
            </a:r>
            <a:r>
              <a:rPr lang="tr-TR" sz="3600" b="1" smtClean="0">
                <a:solidFill>
                  <a:srgbClr val="0070C0"/>
                </a:solidFill>
              </a:rPr>
              <a:t>Çok soru çözmeliyiz. Bir günde çözeceğimiz soru sayısını belirleyip her 15 günde  bir bu soru sayısını arttırmalıyız. Günlük 30 soruyla başladığımızı düşünecek olursak, her hafta 5-10 soru arttırabiliriz.</a:t>
            </a:r>
          </a:p>
        </p:txBody>
      </p:sp>
      <p:pic>
        <p:nvPicPr>
          <p:cNvPr id="43012" name="Picture 5" descr="C:\Documents and Settings\Ortak\Local Settings\Temporary Internet Files\Content.IE5\7R9FA1RF\MPj0387689000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850" y="3068638"/>
            <a:ext cx="1882775"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835150" y="620713"/>
            <a:ext cx="6778625" cy="1143000"/>
          </a:xfrm>
        </p:spPr>
        <p:txBody>
          <a:bodyPr/>
          <a:lstStyle/>
          <a:p>
            <a:r>
              <a:rPr lang="tr-TR" sz="3200" b="1" smtClean="0">
                <a:solidFill>
                  <a:srgbClr val="FF0000"/>
                </a:solidFill>
              </a:rPr>
              <a:t>TESTTE BAŞARI İÇİN</a:t>
            </a:r>
          </a:p>
        </p:txBody>
      </p:sp>
      <p:sp>
        <p:nvSpPr>
          <p:cNvPr id="44035" name="Rectangle 3"/>
          <p:cNvSpPr>
            <a:spLocks noGrp="1" noChangeArrowheads="1"/>
          </p:cNvSpPr>
          <p:nvPr>
            <p:ph idx="1"/>
          </p:nvPr>
        </p:nvSpPr>
        <p:spPr>
          <a:xfrm>
            <a:off x="2339975" y="1412875"/>
            <a:ext cx="6408738" cy="4537075"/>
          </a:xfrm>
        </p:spPr>
        <p:txBody>
          <a:bodyPr>
            <a:normAutofit lnSpcReduction="10000"/>
          </a:bodyPr>
          <a:lstStyle/>
          <a:p>
            <a:pPr>
              <a:lnSpc>
                <a:spcPct val="90000"/>
              </a:lnSpc>
            </a:pPr>
            <a:r>
              <a:rPr lang="tr-TR" sz="2400" smtClean="0"/>
              <a:t>Çalışmalarınızı yakından takip etmeli,</a:t>
            </a:r>
          </a:p>
          <a:p>
            <a:pPr>
              <a:lnSpc>
                <a:spcPct val="90000"/>
              </a:lnSpc>
              <a:buFontTx/>
              <a:buNone/>
            </a:pPr>
            <a:endParaRPr lang="tr-TR" sz="2400" smtClean="0"/>
          </a:p>
          <a:p>
            <a:pPr>
              <a:lnSpc>
                <a:spcPct val="90000"/>
              </a:lnSpc>
            </a:pPr>
            <a:r>
              <a:rPr lang="tr-TR" sz="2400" smtClean="0"/>
              <a:t>Etkin çalışma becerileri kazanmalı (etkin dinleme, etkin okuma)</a:t>
            </a:r>
          </a:p>
          <a:p>
            <a:pPr>
              <a:lnSpc>
                <a:spcPct val="90000"/>
              </a:lnSpc>
              <a:buFontTx/>
              <a:buNone/>
            </a:pPr>
            <a:endParaRPr lang="tr-TR" sz="2400" smtClean="0"/>
          </a:p>
          <a:p>
            <a:pPr>
              <a:lnSpc>
                <a:spcPct val="90000"/>
              </a:lnSpc>
            </a:pPr>
            <a:r>
              <a:rPr lang="tr-TR" sz="2400" smtClean="0"/>
              <a:t>Belleğinizi güçlendirmeli (öğrendiklerinizi hayatınızla bağdaştırmaya çalışın)</a:t>
            </a:r>
          </a:p>
          <a:p>
            <a:pPr>
              <a:lnSpc>
                <a:spcPct val="90000"/>
              </a:lnSpc>
              <a:buFontTx/>
              <a:buNone/>
            </a:pPr>
            <a:endParaRPr lang="tr-TR" sz="2400" smtClean="0"/>
          </a:p>
          <a:p>
            <a:pPr>
              <a:lnSpc>
                <a:spcPct val="90000"/>
              </a:lnSpc>
            </a:pPr>
            <a:r>
              <a:rPr lang="tr-TR" sz="2400" smtClean="0"/>
              <a:t>Testin iyi bir öğrenme süreci olduğunu kabul etmeli</a:t>
            </a:r>
          </a:p>
          <a:p>
            <a:pPr>
              <a:lnSpc>
                <a:spcPct val="90000"/>
              </a:lnSpc>
              <a:buFontTx/>
              <a:buNone/>
            </a:pPr>
            <a:endParaRPr lang="tr-TR" sz="2400" smtClean="0"/>
          </a:p>
          <a:p>
            <a:pPr>
              <a:lnSpc>
                <a:spcPct val="90000"/>
              </a:lnSpc>
            </a:pPr>
            <a:r>
              <a:rPr lang="tr-TR" sz="2400" smtClean="0"/>
              <a:t>Olumlu ve düzenli olmalısınız.</a:t>
            </a:r>
          </a:p>
        </p:txBody>
      </p:sp>
      <p:pic>
        <p:nvPicPr>
          <p:cNvPr id="44036"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2411413" y="1196975"/>
            <a:ext cx="6119812" cy="496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a:latin typeface="Trebuchet MS" pitchFamily="34" charset="0"/>
              </a:rPr>
              <a:t>1- Yeni konularla ilgili test çözerken kolaydan zora doğru bir yol izlenmelidir.</a:t>
            </a:r>
          </a:p>
          <a:p>
            <a:pPr eaLnBrk="1" hangingPunct="1"/>
            <a:endParaRPr lang="tr-TR" sz="2000">
              <a:latin typeface="Trebuchet MS" pitchFamily="34" charset="0"/>
            </a:endParaRPr>
          </a:p>
          <a:p>
            <a:pPr eaLnBrk="1" hangingPunct="1"/>
            <a:r>
              <a:rPr lang="tr-TR" sz="2000">
                <a:latin typeface="Trebuchet MS" pitchFamily="34" charset="0"/>
              </a:rPr>
              <a:t>2- Öğrenilen her konu ile ilgili yeterince soru çözülmelidir.</a:t>
            </a:r>
          </a:p>
          <a:p>
            <a:pPr eaLnBrk="1" hangingPunct="1"/>
            <a:endParaRPr lang="tr-TR" sz="2000">
              <a:latin typeface="Trebuchet MS" pitchFamily="34" charset="0"/>
            </a:endParaRPr>
          </a:p>
          <a:p>
            <a:pPr eaLnBrk="1" hangingPunct="1"/>
            <a:r>
              <a:rPr lang="tr-TR" sz="2000">
                <a:latin typeface="Trebuchet MS" pitchFamily="34" charset="0"/>
              </a:rPr>
              <a:t>3- Mümkün olduğunca farklı kaynaklardan yararlanılmalıdır fakat amaca hitap etmeyen soru kaynakları boşa zaman harcanmasına ve yanlış yönde çalışma yapmaya yol açabilir.</a:t>
            </a:r>
          </a:p>
          <a:p>
            <a:pPr eaLnBrk="1" hangingPunct="1"/>
            <a:endParaRPr lang="tr-TR" sz="2000">
              <a:latin typeface="Trebuchet MS" pitchFamily="34" charset="0"/>
            </a:endParaRPr>
          </a:p>
          <a:p>
            <a:pPr eaLnBrk="1" hangingPunct="1"/>
            <a:r>
              <a:rPr lang="tr-TR" sz="2000">
                <a:latin typeface="Trebuchet MS" pitchFamily="34" charset="0"/>
              </a:rPr>
              <a:t>4- Bütün çalışmalarda resmi süre olan bir dakikaya bağlı kalınarak soru çözülmelidir.</a:t>
            </a:r>
          </a:p>
          <a:p>
            <a:pPr eaLnBrk="1" hangingPunct="1"/>
            <a:endParaRPr lang="tr-TR" sz="2000">
              <a:latin typeface="Trebuchet MS" pitchFamily="34" charset="0"/>
            </a:endParaRPr>
          </a:p>
          <a:p>
            <a:pPr eaLnBrk="1" hangingPunct="1"/>
            <a:r>
              <a:rPr lang="tr-TR" sz="2000">
                <a:latin typeface="Trebuchet MS" pitchFamily="34" charset="0"/>
              </a:rPr>
              <a:t>5- Soru kökleri çok iyi okunmalı soruda ne istendiği çok iyi anlaşılmalıdır.</a:t>
            </a:r>
          </a:p>
        </p:txBody>
      </p:sp>
      <p:pic>
        <p:nvPicPr>
          <p:cNvPr id="45059"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70854">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2268538" y="1628775"/>
            <a:ext cx="6191250" cy="3200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a:latin typeface="Trebuchet MS" pitchFamily="34" charset="0"/>
              </a:rPr>
              <a:t>6- Soru anlaşılmadan şıklara geçilmemelidir.</a:t>
            </a:r>
          </a:p>
          <a:p>
            <a:pPr eaLnBrk="1" hangingPunct="1"/>
            <a:endParaRPr lang="tr-TR" sz="2000" dirty="0">
              <a:latin typeface="Trebuchet MS" pitchFamily="34" charset="0"/>
            </a:endParaRPr>
          </a:p>
          <a:p>
            <a:pPr eaLnBrk="1" hangingPunct="1"/>
            <a:r>
              <a:rPr lang="tr-TR" sz="2000" dirty="0">
                <a:latin typeface="Trebuchet MS" pitchFamily="34" charset="0"/>
              </a:rPr>
              <a:t>7- Soru kökleri okunurken olumlu ve olumsuz yönlerine dikkat edilmelidir</a:t>
            </a:r>
            <a:r>
              <a:rPr lang="tr-TR" sz="2000" dirty="0" smtClean="0">
                <a:latin typeface="Trebuchet MS" pitchFamily="34" charset="0"/>
              </a:rPr>
              <a:t>.</a:t>
            </a:r>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8- </a:t>
            </a:r>
            <a:r>
              <a:rPr lang="tr-TR" sz="2000" dirty="0">
                <a:latin typeface="Trebuchet MS" pitchFamily="34" charset="0"/>
              </a:rPr>
              <a:t>Eleme yapılan şıklar arasında ilk akla gelen şıkkın doğru olma olasılığı  yüksektir.</a:t>
            </a:r>
          </a:p>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endParaRPr lang="tr-TR" sz="2200" dirty="0">
              <a:latin typeface="Trebuchet MS" pitchFamily="34" charset="0"/>
            </a:endParaRPr>
          </a:p>
        </p:txBody>
      </p:sp>
      <p:pic>
        <p:nvPicPr>
          <p:cNvPr id="46083"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706704">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6F8FB56-5DA2-4989-B3A6-395855ED7098}" type="slidenum">
              <a:rPr lang="tr-TR" smtClean="0">
                <a:latin typeface="Comic Sans MS" pitchFamily="66" charset="0"/>
              </a:rPr>
              <a:pPr eaLnBrk="1" hangingPunct="1"/>
              <a:t>5</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735263" y="1484313"/>
            <a:ext cx="6408737" cy="4537075"/>
          </a:xfrm>
        </p:spPr>
        <p:txBody>
          <a:bodyPr/>
          <a:lstStyle/>
          <a:p>
            <a:pPr>
              <a:buFont typeface="Wingdings" pitchFamily="2" charset="2"/>
              <a:buBlip>
                <a:blip r:embed="rId2"/>
              </a:buBlip>
            </a:pPr>
            <a:r>
              <a:rPr lang="tr-TR" dirty="0" smtClean="0"/>
              <a:t>BU ŞİKAYETLERİN ÇOĞUNUN ALTINDA SINAVLA İLGİLİ YANLIŞ ALIŞKANLIKLAR YATMAKTADIR.</a:t>
            </a:r>
            <a:endParaRPr lang="tr-TR" sz="3000" dirty="0" smtClean="0"/>
          </a:p>
          <a:p>
            <a:pPr>
              <a:buFont typeface="Wingdings" pitchFamily="2" charset="2"/>
              <a:buNone/>
            </a:pPr>
            <a:r>
              <a:rPr lang="tr-TR" sz="3000" b="1" dirty="0" smtClean="0">
                <a:solidFill>
                  <a:srgbClr val="663300"/>
                </a:solidFill>
              </a:rPr>
              <a:t>   </a:t>
            </a:r>
          </a:p>
          <a:p>
            <a:pPr algn="ctr">
              <a:buFont typeface="Wingdings" pitchFamily="2" charset="2"/>
              <a:buNone/>
            </a:pPr>
            <a:r>
              <a:rPr lang="tr-TR" sz="3000" b="1" dirty="0" smtClean="0">
                <a:solidFill>
                  <a:srgbClr val="663300"/>
                </a:solidFill>
              </a:rPr>
              <a:t> </a:t>
            </a:r>
            <a:r>
              <a:rPr lang="tr-TR" sz="3800" b="1" dirty="0" smtClean="0">
                <a:solidFill>
                  <a:srgbClr val="FF0000"/>
                </a:solidFill>
              </a:rPr>
              <a:t>BU DURUMDAN KURTULMAK İSTİYORMUSUNUZ?</a:t>
            </a:r>
            <a:r>
              <a:rPr lang="tr-TR" sz="3800" b="1" dirty="0" smtClean="0">
                <a:solidFill>
                  <a:srgbClr val="663300"/>
                </a:solidFill>
              </a:rPr>
              <a:t> </a:t>
            </a:r>
          </a:p>
        </p:txBody>
      </p:sp>
      <p:pic>
        <p:nvPicPr>
          <p:cNvPr id="6148" name="Picture 6" descr="C:\Documents and Settings\Ortak\Local Settings\Temporary Internet Files\Content.IE5\ZKNDZNN9\MCj043381700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4365625"/>
            <a:ext cx="1684337" cy="1684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fade">
                                      <p:cBhvr>
                                        <p:cTn id="11" dur="2000"/>
                                        <p:tgtEl>
                                          <p:spTgt spid="9219">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Effect transition="in" filter="fade">
                                      <p:cBhvr>
                                        <p:cTn id="15" dur="20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268538" y="836613"/>
            <a:ext cx="6335712" cy="535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a:latin typeface="Trebuchet MS" pitchFamily="34" charset="0"/>
              </a:rPr>
              <a:t>9</a:t>
            </a:r>
            <a:r>
              <a:rPr lang="tr-TR" sz="2000" dirty="0" smtClean="0">
                <a:latin typeface="Trebuchet MS" pitchFamily="34" charset="0"/>
              </a:rPr>
              <a:t>- </a:t>
            </a:r>
            <a:r>
              <a:rPr lang="tr-TR" sz="2000" dirty="0">
                <a:latin typeface="Trebuchet MS" pitchFamily="34" charset="0"/>
              </a:rPr>
              <a:t>Bazen 3 yanlışı bulmak bir doğruyu bulmaktan daha kolaydır. Yanlış şıkları eleyerek doğru cevaba ulaşabilirsiniz.</a:t>
            </a:r>
          </a:p>
          <a:p>
            <a:pPr eaLnBrk="1" hangingPunct="1"/>
            <a:endParaRPr lang="tr-TR" sz="2000" dirty="0">
              <a:latin typeface="Trebuchet MS" pitchFamily="34" charset="0"/>
            </a:endParaRPr>
          </a:p>
          <a:p>
            <a:pPr eaLnBrk="1" hangingPunct="1"/>
            <a:r>
              <a:rPr lang="tr-TR" sz="2000" dirty="0" smtClean="0">
                <a:latin typeface="Trebuchet MS" pitchFamily="34" charset="0"/>
              </a:rPr>
              <a:t>10- </a:t>
            </a:r>
            <a:r>
              <a:rPr lang="tr-TR" sz="2000" dirty="0">
                <a:latin typeface="Trebuchet MS" pitchFamily="34" charset="0"/>
              </a:rPr>
              <a:t>Soru kökü dikkatli okunmalı, </a:t>
            </a:r>
          </a:p>
          <a:p>
            <a:pPr eaLnBrk="1" hangingPunct="1"/>
            <a:endParaRPr lang="tr-TR" sz="2000" dirty="0">
              <a:latin typeface="Trebuchet MS" pitchFamily="34" charset="0"/>
            </a:endParaRPr>
          </a:p>
          <a:p>
            <a:pPr eaLnBrk="1" hangingPunct="1"/>
            <a:r>
              <a:rPr lang="tr-TR" sz="2000" dirty="0" smtClean="0">
                <a:latin typeface="Trebuchet MS" pitchFamily="34" charset="0"/>
              </a:rPr>
              <a:t>11- </a:t>
            </a:r>
            <a:r>
              <a:rPr lang="tr-TR" sz="2000" dirty="0">
                <a:latin typeface="Trebuchet MS" pitchFamily="34" charset="0"/>
              </a:rPr>
              <a:t>Test çözerken cevap şıklarında kendi görüşünüzü değil soruda istenilen doğru cevabı bulmanız gerektiğini unutmayınız.</a:t>
            </a:r>
          </a:p>
          <a:p>
            <a:pPr eaLnBrk="1" hangingPunct="1"/>
            <a:endParaRPr lang="tr-TR" sz="2000" dirty="0">
              <a:latin typeface="Trebuchet MS" pitchFamily="34" charset="0"/>
            </a:endParaRPr>
          </a:p>
          <a:p>
            <a:pPr eaLnBrk="1" hangingPunct="1"/>
            <a:r>
              <a:rPr lang="tr-TR" sz="2000" dirty="0" smtClean="0">
                <a:latin typeface="Trebuchet MS" pitchFamily="34" charset="0"/>
              </a:rPr>
              <a:t>12- </a:t>
            </a:r>
            <a:r>
              <a:rPr lang="tr-TR" sz="2000" dirty="0">
                <a:latin typeface="Trebuchet MS" pitchFamily="34" charset="0"/>
              </a:rPr>
              <a:t>Soru kökünü yarım okuyup şıklara kesinlikle geçmeyin. Soru basit de olsa yanlış cevabı verebilirsiniz.</a:t>
            </a:r>
          </a:p>
          <a:p>
            <a:pPr eaLnBrk="1" hangingPunct="1"/>
            <a:endParaRPr lang="tr-TR" sz="2000" dirty="0">
              <a:latin typeface="Trebuchet MS" pitchFamily="34" charset="0"/>
            </a:endParaRPr>
          </a:p>
          <a:p>
            <a:pPr eaLnBrk="1" hangingPunct="1"/>
            <a:r>
              <a:rPr lang="tr-TR" sz="2000" dirty="0" smtClean="0">
                <a:latin typeface="Trebuchet MS" pitchFamily="34" charset="0"/>
              </a:rPr>
              <a:t>13- </a:t>
            </a:r>
            <a:r>
              <a:rPr lang="tr-TR" sz="2000" dirty="0">
                <a:latin typeface="Trebuchet MS" pitchFamily="34" charset="0"/>
              </a:rPr>
              <a:t>Bütün şıkları okumadan cevabı işaretlemeyin. Daha doğru bir cevap diğer şıklarda olabilir.</a:t>
            </a:r>
          </a:p>
          <a:p>
            <a:pPr eaLnBrk="1" hangingPunct="1"/>
            <a:endParaRPr lang="tr-TR" sz="2200" dirty="0">
              <a:latin typeface="Trebuchet MS" pitchFamily="34" charset="0"/>
            </a:endParaRPr>
          </a:p>
        </p:txBody>
      </p:sp>
      <p:pic>
        <p:nvPicPr>
          <p:cNvPr id="47107"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1630003">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2484438" y="928688"/>
            <a:ext cx="6264275" cy="4093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14- </a:t>
            </a:r>
            <a:r>
              <a:rPr lang="tr-TR" sz="2000" dirty="0">
                <a:latin typeface="Trebuchet MS" pitchFamily="34" charset="0"/>
              </a:rPr>
              <a:t>Yorulduğunuzu hissettiğiniz anlarda kısa molalar verin. Mümkünse bu molaları bölümler arasında kullanın.</a:t>
            </a:r>
          </a:p>
          <a:p>
            <a:pPr eaLnBrk="1" hangingPunct="1"/>
            <a:endParaRPr lang="tr-TR" sz="2000" dirty="0">
              <a:latin typeface="Trebuchet MS" pitchFamily="34" charset="0"/>
            </a:endParaRPr>
          </a:p>
          <a:p>
            <a:pPr eaLnBrk="1" hangingPunct="1"/>
            <a:r>
              <a:rPr lang="tr-TR" sz="2000" dirty="0" smtClean="0">
                <a:latin typeface="Trebuchet MS" pitchFamily="34" charset="0"/>
              </a:rPr>
              <a:t>15- </a:t>
            </a:r>
            <a:r>
              <a:rPr lang="tr-TR" sz="2000" dirty="0">
                <a:latin typeface="Trebuchet MS" pitchFamily="34" charset="0"/>
              </a:rPr>
              <a:t>Hızınızı belirli aralıklarda kontrol edin. Planladığınız süreyi kontrol ederek </a:t>
            </a:r>
            <a:r>
              <a:rPr lang="tr-TR" sz="2000" dirty="0" smtClean="0">
                <a:latin typeface="Trebuchet MS" pitchFamily="34" charset="0"/>
              </a:rPr>
              <a:t>izleyin. </a:t>
            </a:r>
            <a:endParaRPr lang="tr-TR" sz="2000" dirty="0">
              <a:latin typeface="Trebuchet MS" pitchFamily="34" charset="0"/>
            </a:endParaRPr>
          </a:p>
          <a:p>
            <a:pPr eaLnBrk="1" hangingPunct="1"/>
            <a:endParaRPr lang="tr-TR" sz="2000" dirty="0">
              <a:latin typeface="Trebuchet MS" pitchFamily="34" charset="0"/>
            </a:endParaRPr>
          </a:p>
          <a:p>
            <a:pPr eaLnBrk="1" hangingPunct="1"/>
            <a:endParaRPr lang="tr-TR" sz="2000" dirty="0">
              <a:latin typeface="Trebuchet MS" pitchFamily="34" charset="0"/>
            </a:endParaRPr>
          </a:p>
          <a:p>
            <a:pPr eaLnBrk="1" hangingPunct="1"/>
            <a:r>
              <a:rPr lang="tr-TR" sz="2000" dirty="0" smtClean="0">
                <a:latin typeface="Trebuchet MS" pitchFamily="34" charset="0"/>
              </a:rPr>
              <a:t>16- </a:t>
            </a:r>
            <a:r>
              <a:rPr lang="tr-TR" sz="2000" dirty="0">
                <a:latin typeface="Trebuchet MS" pitchFamily="34" charset="0"/>
              </a:rPr>
              <a:t>Çözdüğünüz her testte kaydırma, kodlama veya yanlış cevabı işaretleme gibi klasik hataları yapmamaya özen gösterin.</a:t>
            </a:r>
          </a:p>
        </p:txBody>
      </p:sp>
      <p:pic>
        <p:nvPicPr>
          <p:cNvPr id="48131"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2484438" y="1071563"/>
            <a:ext cx="5903912"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dirty="0" smtClean="0">
                <a:latin typeface="Trebuchet MS" pitchFamily="34" charset="0"/>
              </a:rPr>
              <a:t>17- </a:t>
            </a:r>
            <a:r>
              <a:rPr lang="tr-TR" sz="2000" dirty="0">
                <a:latin typeface="Trebuchet MS" pitchFamily="34" charset="0"/>
              </a:rPr>
              <a:t>Test çözmeye önyargısız, moral gücü yüksek ve kendinize güven duygusu ile başlarsanız, rakiplerinize göre bir adım öndesiniz demektir.</a:t>
            </a:r>
          </a:p>
          <a:p>
            <a:pPr eaLnBrk="1" hangingPunct="1"/>
            <a:endParaRPr lang="tr-TR" sz="2000" dirty="0">
              <a:latin typeface="Trebuchet MS" pitchFamily="34" charset="0"/>
            </a:endParaRPr>
          </a:p>
          <a:p>
            <a:pPr eaLnBrk="1" hangingPunct="1"/>
            <a:r>
              <a:rPr lang="tr-TR" sz="2000" dirty="0" smtClean="0">
                <a:latin typeface="Trebuchet MS" pitchFamily="34" charset="0"/>
              </a:rPr>
              <a:t>18- </a:t>
            </a:r>
            <a:r>
              <a:rPr lang="tr-TR" sz="2000" dirty="0">
                <a:latin typeface="Trebuchet MS" pitchFamily="34" charset="0"/>
              </a:rPr>
              <a:t>Paragraf sorularında ilk önce soru kökünü daha sonra paragrafı okuyun. Bu size parçada ne arayacağınız konusunda avantaj sağlar.</a:t>
            </a:r>
          </a:p>
          <a:p>
            <a:pPr eaLnBrk="1" hangingPunct="1"/>
            <a:endParaRPr lang="tr-TR" sz="2000" dirty="0">
              <a:latin typeface="Trebuchet MS" pitchFamily="34" charset="0"/>
            </a:endParaRPr>
          </a:p>
          <a:p>
            <a:pPr eaLnBrk="1" hangingPunct="1"/>
            <a:r>
              <a:rPr lang="tr-TR" sz="2000" dirty="0" smtClean="0">
                <a:latin typeface="Trebuchet MS" pitchFamily="34" charset="0"/>
              </a:rPr>
              <a:t>19- </a:t>
            </a:r>
            <a:r>
              <a:rPr lang="tr-TR" sz="2000" dirty="0">
                <a:latin typeface="Trebuchet MS" pitchFamily="34" charset="0"/>
              </a:rPr>
              <a:t>Sınavı , kesinlikle süre dolmadan </a:t>
            </a:r>
            <a:r>
              <a:rPr lang="tr-TR" sz="2000" dirty="0" err="1">
                <a:latin typeface="Trebuchet MS" pitchFamily="34" charset="0"/>
              </a:rPr>
              <a:t>terketmeyin</a:t>
            </a:r>
            <a:r>
              <a:rPr lang="tr-TR" sz="2000" dirty="0">
                <a:latin typeface="Trebuchet MS" pitchFamily="34" charset="0"/>
              </a:rPr>
              <a:t>. Son dakikaya kadar süreyi kullanın.</a:t>
            </a:r>
          </a:p>
          <a:p>
            <a:pPr eaLnBrk="1" hangingPunct="1"/>
            <a:endParaRPr lang="tr-TR" sz="2000" dirty="0">
              <a:latin typeface="Trebuchet MS" pitchFamily="34" charset="0"/>
            </a:endParaRPr>
          </a:p>
          <a:p>
            <a:pPr eaLnBrk="1" hangingPunct="1"/>
            <a:r>
              <a:rPr lang="tr-TR" sz="2000" dirty="0" smtClean="0">
                <a:latin typeface="Trebuchet MS" pitchFamily="34" charset="0"/>
              </a:rPr>
              <a:t>20- </a:t>
            </a:r>
            <a:r>
              <a:rPr lang="tr-TR" sz="2000" dirty="0">
                <a:latin typeface="Trebuchet MS" pitchFamily="34" charset="0"/>
              </a:rPr>
              <a:t>Karşılaştığınız zor sorularla inatlaşıp zaman kaybetmeyin. Çünkü zor soruyu yapan değil çok soruyu yapan sınavı kazanır.</a:t>
            </a:r>
          </a:p>
          <a:p>
            <a:pPr eaLnBrk="1" hangingPunct="1"/>
            <a:endParaRPr lang="tr-TR" sz="2000" dirty="0">
              <a:latin typeface="Trebuchet MS" pitchFamily="34" charset="0"/>
            </a:endParaRPr>
          </a:p>
          <a:p>
            <a:pPr eaLnBrk="1" hangingPunct="1"/>
            <a:r>
              <a:rPr lang="tr-TR" sz="2000" dirty="0" smtClean="0">
                <a:latin typeface="Trebuchet MS" pitchFamily="34" charset="0"/>
              </a:rPr>
              <a:t>21- </a:t>
            </a:r>
            <a:r>
              <a:rPr lang="tr-TR" sz="2000" dirty="0">
                <a:latin typeface="Trebuchet MS" pitchFamily="34" charset="0"/>
              </a:rPr>
              <a:t>Her testte cevaplayamayacağınız sorular çıkacaktır. Moralinizi bozmayın.</a:t>
            </a:r>
          </a:p>
        </p:txBody>
      </p:sp>
      <p:pic>
        <p:nvPicPr>
          <p:cNvPr id="49155"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9750" y="836613"/>
            <a:ext cx="7848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50179" name="Text Box 3"/>
          <p:cNvSpPr txBox="1">
            <a:spLocks noChangeArrowheads="1"/>
          </p:cNvSpPr>
          <p:nvPr/>
        </p:nvSpPr>
        <p:spPr bwMode="auto">
          <a:xfrm>
            <a:off x="2195513" y="987425"/>
            <a:ext cx="6553200"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dirty="0" smtClean="0">
                <a:latin typeface="Trebuchet MS" pitchFamily="34" charset="0"/>
              </a:rPr>
              <a:t> </a:t>
            </a:r>
            <a:endParaRPr lang="tr-TR" dirty="0">
              <a:latin typeface="Trebuchet MS" pitchFamily="34" charset="0"/>
            </a:endParaRPr>
          </a:p>
          <a:p>
            <a:pPr eaLnBrk="1" hangingPunct="1"/>
            <a:endParaRPr lang="tr-TR" dirty="0">
              <a:latin typeface="Trebuchet MS" pitchFamily="34" charset="0"/>
            </a:endParaRPr>
          </a:p>
          <a:p>
            <a:pPr eaLnBrk="1" hangingPunct="1"/>
            <a:r>
              <a:rPr lang="tr-TR" dirty="0" smtClean="0">
                <a:latin typeface="Trebuchet MS" pitchFamily="34" charset="0"/>
              </a:rPr>
              <a:t>22- </a:t>
            </a:r>
            <a:r>
              <a:rPr lang="tr-TR" dirty="0">
                <a:latin typeface="Trebuchet MS" pitchFamily="34" charset="0"/>
              </a:rPr>
              <a:t>Her denemenin sonunda doğru, yanlış ve boş sorularınızı kontrol edin. Yanlış işaretlenen ve boş bırakılan soruları inceleyip kontrol edin. Aynı hata ve eksiklerle sınavlara girmeye devam ederseniz aynı sonuçları almaya devam edersiniz.</a:t>
            </a:r>
          </a:p>
          <a:p>
            <a:pPr eaLnBrk="1" hangingPunct="1"/>
            <a:endParaRPr lang="tr-TR" dirty="0">
              <a:latin typeface="Trebuchet MS" pitchFamily="34" charset="0"/>
            </a:endParaRPr>
          </a:p>
          <a:p>
            <a:pPr eaLnBrk="1" hangingPunct="1"/>
            <a:r>
              <a:rPr lang="tr-TR" dirty="0" smtClean="0">
                <a:latin typeface="Trebuchet MS" pitchFamily="34" charset="0"/>
              </a:rPr>
              <a:t>23- </a:t>
            </a:r>
            <a:r>
              <a:rPr lang="tr-TR" dirty="0">
                <a:latin typeface="Trebuchet MS" pitchFamily="34" charset="0"/>
              </a:rPr>
              <a:t>Test hızınızı konu tekrarıyla değil, soru çözerek arttırabilirsiniz. Hazırlık döneminde çok sayıda soru çözmeye gayret edin. </a:t>
            </a:r>
          </a:p>
          <a:p>
            <a:pPr eaLnBrk="1" hangingPunct="1"/>
            <a:endParaRPr lang="tr-TR" dirty="0">
              <a:latin typeface="Trebuchet MS" pitchFamily="34" charset="0"/>
            </a:endParaRPr>
          </a:p>
          <a:p>
            <a:pPr eaLnBrk="1" hangingPunct="1"/>
            <a:r>
              <a:rPr lang="tr-TR" dirty="0" smtClean="0">
                <a:latin typeface="Trebuchet MS" pitchFamily="34" charset="0"/>
              </a:rPr>
              <a:t>24- </a:t>
            </a:r>
            <a:r>
              <a:rPr lang="tr-TR" dirty="0">
                <a:latin typeface="Trebuchet MS" pitchFamily="34" charset="0"/>
              </a:rPr>
              <a:t>Test çözerken ezberden kaçının. Soruları anlayarak ve yorumlayarak çözmeye çalışın.</a:t>
            </a:r>
          </a:p>
        </p:txBody>
      </p:sp>
      <p:pic>
        <p:nvPicPr>
          <p:cNvPr id="50180"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39750" y="836613"/>
            <a:ext cx="7848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tr-TR"/>
          </a:p>
        </p:txBody>
      </p:sp>
      <p:sp>
        <p:nvSpPr>
          <p:cNvPr id="51203" name="Text Box 3"/>
          <p:cNvSpPr txBox="1">
            <a:spLocks noChangeArrowheads="1"/>
          </p:cNvSpPr>
          <p:nvPr/>
        </p:nvSpPr>
        <p:spPr bwMode="auto">
          <a:xfrm>
            <a:off x="2627313" y="1268413"/>
            <a:ext cx="5545137"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000" dirty="0" smtClean="0">
                <a:latin typeface="Trebuchet MS" pitchFamily="34" charset="0"/>
              </a:rPr>
              <a:t>24- </a:t>
            </a:r>
            <a:r>
              <a:rPr lang="tr-TR" sz="2000" dirty="0">
                <a:latin typeface="Trebuchet MS" pitchFamily="34" charset="0"/>
              </a:rPr>
              <a:t>Hazırladığınız programa uyduğunuz taktirde kendinize kesinlikle güvenin. </a:t>
            </a:r>
            <a:r>
              <a:rPr lang="tr-TR" sz="2000" dirty="0" err="1" smtClean="0">
                <a:latin typeface="Trebuchet MS" pitchFamily="34" charset="0"/>
              </a:rPr>
              <a:t>Çünkü,sınavda</a:t>
            </a:r>
            <a:r>
              <a:rPr lang="tr-TR" sz="2000" dirty="0" smtClean="0">
                <a:latin typeface="Trebuchet MS" pitchFamily="34" charset="0"/>
              </a:rPr>
              <a:t> </a:t>
            </a:r>
            <a:r>
              <a:rPr lang="tr-TR" sz="2000" dirty="0">
                <a:latin typeface="Trebuchet MS" pitchFamily="34" charset="0"/>
              </a:rPr>
              <a:t>ölçülmeye çalışılan bilgi düzeyinizi en verimli şekilde kullanabilmeniz için kendinize güven duymanız, rahat hissetmeniz ve zihninizin açık olması son derece önemlidir. </a:t>
            </a:r>
          </a:p>
          <a:p>
            <a:pPr eaLnBrk="1" hangingPunct="1"/>
            <a:endParaRPr lang="tr-TR" sz="2000" dirty="0">
              <a:latin typeface="Trebuchet MS" pitchFamily="34" charset="0"/>
            </a:endParaRPr>
          </a:p>
          <a:p>
            <a:pPr algn="just" eaLnBrk="1" hangingPunct="1"/>
            <a:r>
              <a:rPr lang="tr-TR" sz="2000" dirty="0" smtClean="0">
                <a:latin typeface="Trebuchet MS" pitchFamily="34" charset="0"/>
              </a:rPr>
              <a:t>25- </a:t>
            </a:r>
            <a:r>
              <a:rPr lang="tr-TR" sz="2000" dirty="0">
                <a:latin typeface="Trebuchet MS" pitchFamily="34" charset="0"/>
              </a:rPr>
              <a:t>Soru çözümünden sonra yanlış yaptığınız, boş bıraktığınız soruları inceleyerek hatanın bilgi eksikliğinden mi, yanlış bilgiden mi yoksa dikkatsizlikten mi kaynaklandığını tespit ederek çalışmalarınıza yön veriniz.</a:t>
            </a:r>
          </a:p>
          <a:p>
            <a:pPr eaLnBrk="1" hangingPunct="1"/>
            <a:endParaRPr lang="tr-TR" sz="2000" dirty="0">
              <a:latin typeface="Trebuchet MS" pitchFamily="34" charset="0"/>
            </a:endParaRPr>
          </a:p>
          <a:p>
            <a:pPr eaLnBrk="1" hangingPunct="1"/>
            <a:endParaRPr lang="tr-TR" sz="2000" dirty="0">
              <a:latin typeface="Trebuchet MS" pitchFamily="34" charset="0"/>
            </a:endParaRPr>
          </a:p>
        </p:txBody>
      </p:sp>
      <p:pic>
        <p:nvPicPr>
          <p:cNvPr id="51204"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3 Dikdörtgen"/>
          <p:cNvSpPr>
            <a:spLocks noChangeArrowheads="1"/>
          </p:cNvSpPr>
          <p:nvPr/>
        </p:nvSpPr>
        <p:spPr bwMode="auto">
          <a:xfrm>
            <a:off x="2286000" y="1858963"/>
            <a:ext cx="6030913" cy="283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tr-TR" b="1" dirty="0" smtClean="0">
                <a:latin typeface="Palatino Linotype" pitchFamily="18" charset="0"/>
              </a:rPr>
              <a:t>26- </a:t>
            </a:r>
            <a:r>
              <a:rPr lang="tr-TR" b="1" dirty="0">
                <a:latin typeface="Palatino Linotype" pitchFamily="18" charset="0"/>
              </a:rPr>
              <a:t>Paragraf sorularını iki açıdan değerlendirebiliriz:</a:t>
            </a:r>
            <a:br>
              <a:rPr lang="tr-TR" b="1" dirty="0">
                <a:latin typeface="Palatino Linotype" pitchFamily="18" charset="0"/>
              </a:rPr>
            </a:br>
            <a:endParaRPr lang="tr-TR" b="1" dirty="0">
              <a:latin typeface="Palatino Linotype" pitchFamily="18" charset="0"/>
            </a:endParaRPr>
          </a:p>
          <a:p>
            <a:pPr>
              <a:buFontTx/>
              <a:buAutoNum type="alphaLcParenR"/>
            </a:pPr>
            <a:r>
              <a:rPr lang="tr-TR" b="1" dirty="0">
                <a:latin typeface="Palatino Linotype" pitchFamily="18" charset="0"/>
              </a:rPr>
              <a:t>cevabı paragrafta bulunan sorular; en kolay soru tipidir. Paragraf dikkatle incelendiğinde çözülmemesi imkansız denilebilir.</a:t>
            </a:r>
            <a:br>
              <a:rPr lang="tr-TR" b="1" dirty="0">
                <a:latin typeface="Palatino Linotype" pitchFamily="18" charset="0"/>
              </a:rPr>
            </a:br>
            <a:endParaRPr lang="tr-TR" b="1" dirty="0">
              <a:latin typeface="Palatino Linotype" pitchFamily="18" charset="0"/>
            </a:endParaRPr>
          </a:p>
          <a:p>
            <a:pPr>
              <a:buFontTx/>
              <a:buAutoNum type="alphaLcParenR"/>
            </a:pPr>
            <a:r>
              <a:rPr lang="tr-TR" b="1" dirty="0">
                <a:latin typeface="Palatino Linotype" pitchFamily="18" charset="0"/>
              </a:rPr>
              <a:t>b) Sadece ön bilgi amacıyla verilip bizlerden yorum istenen sorular; bu sorularda paragrafla seçenek arasında bağlantı kurulması gerekmekte ve yorum gücümüz zorlanmaktadır</a:t>
            </a:r>
          </a:p>
        </p:txBody>
      </p:sp>
      <p:pic>
        <p:nvPicPr>
          <p:cNvPr id="52227" name="Picture 7" descr="C:\Documents and Settings\Ortak\Local Settings\Temporary Internet Files\Content.IE5\ZKNDZNN9\MCj0432593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8CC845-AB83-4637-B13E-635A189E394F}" type="slidenum">
              <a:rPr lang="tr-TR" smtClean="0">
                <a:latin typeface="Comic Sans MS" pitchFamily="66" charset="0"/>
              </a:rPr>
              <a:pPr eaLnBrk="1" hangingPunct="1"/>
              <a:t>56</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3024188" y="1500188"/>
            <a:ext cx="6119812" cy="4370387"/>
          </a:xfrm>
        </p:spPr>
        <p:txBody>
          <a:bodyPr/>
          <a:lstStyle/>
          <a:p>
            <a:pPr>
              <a:buFont typeface="Wingdings" pitchFamily="2" charset="2"/>
              <a:buNone/>
            </a:pPr>
            <a:r>
              <a:rPr lang="tr-TR" sz="3600" b="1" smtClean="0">
                <a:solidFill>
                  <a:srgbClr val="C00000"/>
                </a:solidFill>
              </a:rPr>
              <a:t>  TEST ÇÖZME TEKNİKLERİ size bir slaytla öğretilemez. Bu, bol bol soru çözerek kendi kendinize öğreneceğiniz bir durumdur.</a:t>
            </a:r>
          </a:p>
        </p:txBody>
      </p:sp>
      <p:pic>
        <p:nvPicPr>
          <p:cNvPr id="53252" name="Picture 2" descr="C:\Documents and Settings\Ortak\Local Settings\Temporary Internet Files\Content.IE5\UF47VOW0\MCj04326350000[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63" y="2428875"/>
            <a:ext cx="2160587" cy="216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wd">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43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6" name="4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13FD81-08E5-43B0-AB23-06E233CD7052}" type="slidenum">
              <a:rPr lang="tr-TR" smtClean="0">
                <a:latin typeface="Comic Sans MS" pitchFamily="66" charset="0"/>
              </a:rPr>
              <a:pPr eaLnBrk="1" hangingPunct="1"/>
              <a:t>57</a:t>
            </a:fld>
            <a:endParaRPr lang="tr-TR" smtClean="0">
              <a:latin typeface="Comic Sans MS" pitchFamily="66" charset="0"/>
            </a:endParaRPr>
          </a:p>
        </p:txBody>
      </p:sp>
      <p:sp>
        <p:nvSpPr>
          <p:cNvPr id="54274" name="Rectangle 2"/>
          <p:cNvSpPr>
            <a:spLocks noGrp="1" noChangeArrowheads="1"/>
          </p:cNvSpPr>
          <p:nvPr>
            <p:ph type="title" idx="4294967295"/>
          </p:nvPr>
        </p:nvSpPr>
        <p:spPr>
          <a:xfrm>
            <a:off x="3681413" y="1019175"/>
            <a:ext cx="5462587" cy="695325"/>
          </a:xfrm>
          <a:noFill/>
        </p:spPr>
        <p:txBody>
          <a:bodyPr/>
          <a:lstStyle/>
          <a:p>
            <a:r>
              <a:rPr lang="tr-TR" u="sng" smtClean="0"/>
              <a:t> UNUTMAYIN!!</a:t>
            </a:r>
          </a:p>
        </p:txBody>
      </p:sp>
      <p:sp>
        <p:nvSpPr>
          <p:cNvPr id="33795" name="Rectangle 3"/>
          <p:cNvSpPr>
            <a:spLocks noGrp="1" noChangeArrowheads="1"/>
          </p:cNvSpPr>
          <p:nvPr>
            <p:ph type="body" idx="4294967295"/>
          </p:nvPr>
        </p:nvSpPr>
        <p:spPr>
          <a:xfrm>
            <a:off x="3240088" y="1714500"/>
            <a:ext cx="5903912" cy="4249738"/>
          </a:xfrm>
          <a:solidFill>
            <a:schemeClr val="tx1"/>
          </a:solidFill>
          <a:ln>
            <a:solidFill>
              <a:schemeClr val="tx2">
                <a:lumMod val="75000"/>
              </a:schemeClr>
            </a:solidFill>
          </a:ln>
        </p:spPr>
        <p:txBody>
          <a:bodyPr/>
          <a:lstStyle/>
          <a:p>
            <a:pPr>
              <a:buFont typeface="Wingdings" pitchFamily="2" charset="2"/>
              <a:buNone/>
              <a:defRPr/>
            </a:pPr>
            <a:r>
              <a:rPr lang="tr-TR" sz="4700" dirty="0" smtClean="0">
                <a:solidFill>
                  <a:schemeClr val="accent1"/>
                </a:solidFill>
              </a:rPr>
              <a:t>  </a:t>
            </a:r>
            <a:r>
              <a:rPr lang="tr-TR" sz="3600" dirty="0" smtClean="0">
                <a:solidFill>
                  <a:schemeClr val="bg1"/>
                </a:solidFill>
              </a:rPr>
              <a:t>TEOG Sınavına kadar  son yıllarda çıkmış olan soruların en az iki defa çözülmesi gerekmektedir.</a:t>
            </a:r>
            <a:r>
              <a:rPr lang="tr-TR" sz="4700" dirty="0" smtClean="0">
                <a:solidFill>
                  <a:schemeClr val="bg1"/>
                </a:solidFill>
              </a:rPr>
              <a:t> </a:t>
            </a:r>
          </a:p>
        </p:txBody>
      </p:sp>
      <p:pic>
        <p:nvPicPr>
          <p:cNvPr id="54277" name="Picture 6" descr="C:\Documents and Settings\Ortak\Local Settings\Temporary Internet Files\Content.IE5\7DZ8P3PX\MCj03975040000[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313" y="2500313"/>
            <a:ext cx="2509837" cy="1947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bg/>
                                          </p:spTgt>
                                        </p:tgtEl>
                                        <p:attrNameLst>
                                          <p:attrName>style.visibility</p:attrName>
                                        </p:attrNameLst>
                                      </p:cBhvr>
                                      <p:to>
                                        <p:strVal val="visible"/>
                                      </p:to>
                                    </p:set>
                                    <p:animEffect transition="in" filter="fade">
                                      <p:cBhvr>
                                        <p:cTn id="7" dur="1000"/>
                                        <p:tgtEl>
                                          <p:spTgt spid="337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fade">
                                      <p:cBhvr>
                                        <p:cTn id="12" dur="10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E35339-7C30-484C-ACE5-A12D69767FFB}" type="slidenum">
              <a:rPr lang="tr-TR" smtClean="0">
                <a:latin typeface="Comic Sans MS" pitchFamily="66" charset="0"/>
              </a:rPr>
              <a:pPr eaLnBrk="1" hangingPunct="1"/>
              <a:t>58</a:t>
            </a:fld>
            <a:endParaRPr lang="tr-TR" smtClean="0">
              <a:latin typeface="Comic Sans MS" pitchFamily="66" charset="0"/>
            </a:endParaRPr>
          </a:p>
        </p:txBody>
      </p:sp>
      <p:sp>
        <p:nvSpPr>
          <p:cNvPr id="14339" name="Rectangle 3"/>
          <p:cNvSpPr>
            <a:spLocks noGrp="1" noChangeArrowheads="1"/>
          </p:cNvSpPr>
          <p:nvPr>
            <p:ph type="body" idx="4294967295"/>
          </p:nvPr>
        </p:nvSpPr>
        <p:spPr>
          <a:xfrm>
            <a:off x="0" y="2286000"/>
            <a:ext cx="6553200" cy="2447925"/>
          </a:xfrm>
        </p:spPr>
        <p:txBody>
          <a:bodyPr>
            <a:normAutofit fontScale="92500" lnSpcReduction="20000"/>
          </a:bodyPr>
          <a:lstStyle/>
          <a:p>
            <a:pPr algn="ctr">
              <a:buFont typeface="Wingdings" pitchFamily="2" charset="2"/>
              <a:buNone/>
            </a:pPr>
            <a:r>
              <a:rPr lang="tr-TR" sz="5800" b="1" smtClean="0">
                <a:solidFill>
                  <a:srgbClr val="0070C0"/>
                </a:solidFill>
              </a:rPr>
              <a:t>Hepinize başarılar</a:t>
            </a:r>
          </a:p>
          <a:p>
            <a:pPr algn="ctr">
              <a:buFont typeface="Wingdings" pitchFamily="2" charset="2"/>
              <a:buNone/>
            </a:pPr>
            <a:r>
              <a:rPr lang="tr-TR" sz="5800" b="1" smtClean="0">
                <a:solidFill>
                  <a:srgbClr val="0070C0"/>
                </a:solidFill>
              </a:rPr>
              <a:t>diliyoruz.</a:t>
            </a:r>
          </a:p>
          <a:p>
            <a:pPr>
              <a:buFont typeface="Wingdings" pitchFamily="2" charset="2"/>
              <a:buNone/>
            </a:pPr>
            <a:r>
              <a:rPr lang="tr-TR" sz="5800" b="1" smtClean="0"/>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3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3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39">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14339">
                                            <p:txEl>
                                              <p:pRg st="1" end="1"/>
                                            </p:txEl>
                                          </p:spTgt>
                                        </p:tgtEl>
                                        <p:attrNameLst>
                                          <p:attrName>style.visibility</p:attrName>
                                        </p:attrNameLst>
                                      </p:cBhvr>
                                      <p:to>
                                        <p:strVal val="visible"/>
                                      </p:to>
                                    </p:set>
                                    <p:anim calcmode="lin" valueType="num">
                                      <p:cBhvr>
                                        <p:cTn id="14" dur="500" fill="hold"/>
                                        <p:tgtEl>
                                          <p:spTgt spid="143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4339">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143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43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4339">
                                            <p:txEl>
                                              <p:pRg st="1" end="1"/>
                                            </p:txEl>
                                          </p:spTgt>
                                        </p:tgtEl>
                                      </p:cBhvr>
                                    </p:animEffect>
                                  </p:childTnLst>
                                </p:cTn>
                              </p:par>
                            </p:childTnLst>
                          </p:cTn>
                        </p:par>
                        <p:par>
                          <p:cTn id="19" fill="hold" nodeType="afterGroup">
                            <p:stCondLst>
                              <p:cond delay="13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14339">
                                            <p:txEl>
                                              <p:pRg st="2" end="2"/>
                                            </p:txEl>
                                          </p:spTgt>
                                        </p:tgtEl>
                                        <p:attrNameLst>
                                          <p:attrName>style.visibility</p:attrName>
                                        </p:attrNameLst>
                                      </p:cBhvr>
                                      <p:to>
                                        <p:strVal val="visible"/>
                                      </p:to>
                                    </p:set>
                                    <p:anim calcmode="lin" valueType="num">
                                      <p:cBhvr>
                                        <p:cTn id="22" dur="500" fill="hold"/>
                                        <p:tgtEl>
                                          <p:spTgt spid="1433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14339">
                                            <p:txEl>
                                              <p:pRg st="2" end="2"/>
                                            </p:txEl>
                                          </p:spTgt>
                                        </p:tgtEl>
                                        <p:attrNameLst>
                                          <p:attrName>ppt_y</p:attrName>
                                        </p:attrNameLst>
                                      </p:cBhvr>
                                      <p:tavLst>
                                        <p:tav tm="0">
                                          <p:val>
                                            <p:strVal val="#ppt_y"/>
                                          </p:val>
                                        </p:tav>
                                        <p:tav tm="100000">
                                          <p:val>
                                            <p:strVal val="#ppt_y"/>
                                          </p:val>
                                        </p:tav>
                                      </p:tavLst>
                                    </p:anim>
                                    <p:anim calcmode="lin" valueType="num">
                                      <p:cBhvr>
                                        <p:cTn id="24" dur="500" fill="hold"/>
                                        <p:tgtEl>
                                          <p:spTgt spid="1433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1433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FABE35-BF22-4A5E-9AB6-DD51B4694B41}" type="slidenum">
              <a:rPr lang="tr-TR" smtClean="0">
                <a:latin typeface="Comic Sans MS" pitchFamily="66" charset="0"/>
              </a:rPr>
              <a:pPr eaLnBrk="1" hangingPunct="1"/>
              <a:t>6</a:t>
            </a:fld>
            <a:endParaRPr lang="tr-TR" smtClean="0">
              <a:latin typeface="Comic Sans MS" pitchFamily="66" charset="0"/>
            </a:endParaRPr>
          </a:p>
        </p:txBody>
      </p:sp>
      <p:sp>
        <p:nvSpPr>
          <p:cNvPr id="9219" name="Rectangle 3"/>
          <p:cNvSpPr>
            <a:spLocks noGrp="1" noChangeArrowheads="1"/>
          </p:cNvSpPr>
          <p:nvPr>
            <p:ph type="body" idx="4294967295"/>
          </p:nvPr>
        </p:nvSpPr>
        <p:spPr>
          <a:xfrm>
            <a:off x="3738563" y="357188"/>
            <a:ext cx="5405437" cy="5808662"/>
          </a:xfrm>
        </p:spPr>
        <p:txBody>
          <a:bodyPr/>
          <a:lstStyle/>
          <a:p>
            <a:pPr>
              <a:buFont typeface="Wingdings" pitchFamily="2" charset="2"/>
              <a:buBlip>
                <a:blip r:embed="rId2"/>
              </a:buBlip>
            </a:pPr>
            <a:endParaRPr lang="tr-TR" sz="2600" smtClean="0"/>
          </a:p>
          <a:p>
            <a:pPr>
              <a:buFont typeface="Wingdings" pitchFamily="2" charset="2"/>
              <a:buBlip>
                <a:blip r:embed="rId2"/>
              </a:buBlip>
            </a:pPr>
            <a:r>
              <a:rPr lang="tr-TR" sz="3900" b="1" u="sng" smtClean="0">
                <a:solidFill>
                  <a:srgbClr val="C00000"/>
                </a:solidFill>
              </a:rPr>
              <a:t>BİLGİ</a:t>
            </a:r>
            <a:r>
              <a:rPr lang="tr-TR" sz="3900" b="1" smtClean="0">
                <a:solidFill>
                  <a:srgbClr val="C00000"/>
                </a:solidFill>
              </a:rPr>
              <a:t>-</a:t>
            </a:r>
            <a:r>
              <a:rPr lang="tr-TR" sz="3900" b="1" u="sng" smtClean="0">
                <a:solidFill>
                  <a:srgbClr val="C00000"/>
                </a:solidFill>
              </a:rPr>
              <a:t>YORUM</a:t>
            </a:r>
            <a:r>
              <a:rPr lang="tr-TR" sz="3900" b="1" smtClean="0">
                <a:solidFill>
                  <a:srgbClr val="C00000"/>
                </a:solidFill>
              </a:rPr>
              <a:t>-</a:t>
            </a:r>
            <a:r>
              <a:rPr lang="tr-TR" sz="3900" b="1" u="sng" smtClean="0">
                <a:solidFill>
                  <a:srgbClr val="C00000"/>
                </a:solidFill>
              </a:rPr>
              <a:t>HIZ</a:t>
            </a:r>
          </a:p>
          <a:p>
            <a:pPr>
              <a:buFont typeface="Wingdings" pitchFamily="2" charset="2"/>
              <a:buNone/>
            </a:pPr>
            <a:endParaRPr lang="tr-TR" sz="2600" smtClean="0"/>
          </a:p>
          <a:p>
            <a:pPr>
              <a:buFont typeface="Wingdings" pitchFamily="2" charset="2"/>
              <a:buNone/>
            </a:pPr>
            <a:r>
              <a:rPr lang="tr-TR" sz="3400" smtClean="0">
                <a:solidFill>
                  <a:srgbClr val="002060"/>
                </a:solidFill>
              </a:rPr>
              <a:t>   BÜTÜN MESELE, ELİNİZDEKİ BİLGİYİ DOĞRU YORUMLAYARAK HANGİ SORUDA KULLANACAĞINIZI BİLMEKTE VE HIZLI OLMAKTA.</a:t>
            </a:r>
          </a:p>
        </p:txBody>
      </p:sp>
      <p:pic>
        <p:nvPicPr>
          <p:cNvPr id="7172" name="Picture 1028" descr="C:\Documents and Settings\Fulya\Application Data\Microsoft\Media Catalog\Downloaded Clips\cl4\BD10019_.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850" y="2781300"/>
            <a:ext cx="1601788"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3" end="3"/>
                                            </p:txEl>
                                          </p:spTgt>
                                        </p:tgtEl>
                                        <p:attrNameLst>
                                          <p:attrName>style.visibility</p:attrName>
                                        </p:attrNameLst>
                                      </p:cBhvr>
                                      <p:to>
                                        <p:strVal val="visible"/>
                                      </p:to>
                                    </p:set>
                                    <p:animEffect transition="in" filter="fade">
                                      <p:cBhvr>
                                        <p:cTn id="7"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5" name="Rectangle 4"/>
          <p:cNvSpPr>
            <a:spLocks noGrp="1" noRot="1" noChangeArrowheads="1"/>
          </p:cNvSpPr>
          <p:nvPr>
            <p:ph type="title"/>
          </p:nvPr>
        </p:nvSpPr>
        <p:spPr>
          <a:xfrm>
            <a:off x="2268538" y="765175"/>
            <a:ext cx="6119812" cy="1570038"/>
          </a:xfrm>
        </p:spPr>
        <p:txBody>
          <a:bodyPr>
            <a:normAutofit fontScale="90000"/>
          </a:bodyPr>
          <a:lstStyle/>
          <a:p>
            <a:r>
              <a:rPr lang="tr-TR" sz="4000" smtClean="0"/>
              <a:t>Test çözmede </a:t>
            </a:r>
            <a:r>
              <a:rPr lang="tr-TR" sz="6600" smtClean="0">
                <a:solidFill>
                  <a:srgbClr val="FF0000"/>
                </a:solidFill>
              </a:rPr>
              <a:t>3</a:t>
            </a:r>
            <a:r>
              <a:rPr lang="tr-TR" sz="4000" smtClean="0"/>
              <a:t> unsur önemlidir.</a:t>
            </a:r>
          </a:p>
        </p:txBody>
      </p:sp>
      <p:sp>
        <p:nvSpPr>
          <p:cNvPr id="8194" name="Rectangle 3"/>
          <p:cNvSpPr>
            <a:spLocks noGrp="1" noChangeArrowheads="1"/>
          </p:cNvSpPr>
          <p:nvPr>
            <p:ph idx="1"/>
          </p:nvPr>
        </p:nvSpPr>
        <p:spPr>
          <a:xfrm>
            <a:off x="1979613" y="1628775"/>
            <a:ext cx="6696075" cy="4968875"/>
          </a:xfrm>
        </p:spPr>
        <p:txBody>
          <a:bodyPr>
            <a:normAutofit lnSpcReduction="10000"/>
          </a:bodyPr>
          <a:lstStyle/>
          <a:p>
            <a:pPr>
              <a:lnSpc>
                <a:spcPct val="80000"/>
              </a:lnSpc>
              <a:buFont typeface="Wingdings" pitchFamily="2" charset="2"/>
              <a:buNone/>
            </a:pPr>
            <a:r>
              <a:rPr lang="tr-TR" sz="2800" smtClean="0"/>
              <a:t>      </a:t>
            </a:r>
            <a:endParaRPr lang="tr-TR" sz="2600" smtClean="0"/>
          </a:p>
          <a:p>
            <a:pPr>
              <a:lnSpc>
                <a:spcPct val="80000"/>
              </a:lnSpc>
              <a:buFont typeface="Wingdings" pitchFamily="2" charset="2"/>
              <a:buNone/>
            </a:pPr>
            <a:r>
              <a:rPr lang="tr-TR" sz="2600" smtClean="0"/>
              <a:t>   </a:t>
            </a:r>
            <a:endParaRPr lang="tr-TR" sz="2400" smtClean="0"/>
          </a:p>
          <a:p>
            <a:pPr>
              <a:lnSpc>
                <a:spcPct val="80000"/>
              </a:lnSpc>
              <a:buFont typeface="Wingdings" pitchFamily="2" charset="2"/>
              <a:buNone/>
            </a:pPr>
            <a:r>
              <a:rPr lang="tr-TR" sz="2400" smtClean="0"/>
              <a:t>	</a:t>
            </a:r>
            <a:r>
              <a:rPr lang="tr-TR" sz="2400" b="1" smtClean="0">
                <a:solidFill>
                  <a:srgbClr val="FF0000"/>
                </a:solidFill>
              </a:rPr>
              <a:t>BİLGİ</a:t>
            </a:r>
            <a:r>
              <a:rPr lang="tr-TR" sz="2400" smtClean="0">
                <a:solidFill>
                  <a:srgbClr val="FF0000"/>
                </a:solidFill>
              </a:rPr>
              <a:t>:</a:t>
            </a:r>
            <a:r>
              <a:rPr lang="tr-TR" sz="2400" smtClean="0"/>
              <a:t>öğrenme ile kazanılır.Tekrar ile pekiştirilir. Test çözme tekniğini kullanmanın temelini teşkil eder.</a:t>
            </a:r>
          </a:p>
          <a:p>
            <a:pPr>
              <a:lnSpc>
                <a:spcPct val="80000"/>
              </a:lnSpc>
              <a:buFont typeface="Wingdings" pitchFamily="2" charset="2"/>
              <a:buNone/>
            </a:pPr>
            <a:r>
              <a:rPr lang="tr-TR" sz="2400" b="1" smtClean="0"/>
              <a:t>  </a:t>
            </a:r>
          </a:p>
          <a:p>
            <a:pPr>
              <a:lnSpc>
                <a:spcPct val="80000"/>
              </a:lnSpc>
              <a:buFont typeface="Wingdings" pitchFamily="2" charset="2"/>
              <a:buNone/>
            </a:pPr>
            <a:r>
              <a:rPr lang="tr-TR" sz="2400" b="1" smtClean="0"/>
              <a:t> 	</a:t>
            </a:r>
            <a:r>
              <a:rPr lang="tr-TR" sz="2400" b="1" smtClean="0">
                <a:solidFill>
                  <a:srgbClr val="FF0000"/>
                </a:solidFill>
              </a:rPr>
              <a:t>YORUM:</a:t>
            </a:r>
            <a:r>
              <a:rPr lang="tr-TR" sz="2400" smtClean="0"/>
              <a:t> öğrenilen ve tekrar ile pekiştirilen bilgi ile ilgili düşünce geliştirme veya bilgiye farklı açılardan bakabilme gücünü ifade eder. Test çözme tekniğinin geliştirilmesini sağlar.</a:t>
            </a:r>
          </a:p>
          <a:p>
            <a:pPr>
              <a:lnSpc>
                <a:spcPct val="80000"/>
              </a:lnSpc>
              <a:buFont typeface="Wingdings" pitchFamily="2" charset="2"/>
              <a:buNone/>
            </a:pPr>
            <a:r>
              <a:rPr lang="tr-TR" sz="2400" b="1" smtClean="0"/>
              <a:t>   </a:t>
            </a:r>
          </a:p>
          <a:p>
            <a:pPr>
              <a:lnSpc>
                <a:spcPct val="80000"/>
              </a:lnSpc>
              <a:buFont typeface="Wingdings" pitchFamily="2" charset="2"/>
              <a:buNone/>
            </a:pPr>
            <a:r>
              <a:rPr lang="tr-TR" sz="2400" b="1" smtClean="0">
                <a:solidFill>
                  <a:srgbClr val="FF0000"/>
                </a:solidFill>
              </a:rPr>
              <a:t>	HIZ:</a:t>
            </a:r>
            <a:r>
              <a:rPr lang="tr-TR" sz="2400" smtClean="0"/>
              <a:t> kazanılan bilgiye ve elde edinilen yorum gücüne   zaman kısıtlaması içinde çözülmesidir. Hız, test çözerken  zamanı etkin bir biçimde kullanmamıza yardım eder.</a:t>
            </a:r>
          </a:p>
          <a:p>
            <a:pPr>
              <a:lnSpc>
                <a:spcPct val="80000"/>
              </a:lnSpc>
              <a:buFont typeface="Wingdings" pitchFamily="2" charset="2"/>
              <a:buNone/>
            </a:pPr>
            <a:endParaRPr lang="tr-TR" sz="2500" smtClean="0">
              <a:solidFill>
                <a:schemeClr val="bg1"/>
              </a:solidFill>
            </a:endParaRPr>
          </a:p>
        </p:txBody>
      </p:sp>
      <p:pic>
        <p:nvPicPr>
          <p:cNvPr id="8196" name="Picture 7" descr="C:\Documents and Settings\Ortak\Local Settings\Temporary Internet Files\Content.IE5\ZKNDZNN9\MCj04325930000[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388" y="2708275"/>
            <a:ext cx="18288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3 Slayt Numarası Yer Tutucusu"/>
          <p:cNvSpPr>
            <a:spLocks noGrp="1"/>
          </p:cNvSpPr>
          <p:nvPr>
            <p:ph type="sldNum" sz="quarter" idx="12"/>
          </p:nvPr>
        </p:nvSpPr>
        <p:spPr>
          <a:xfrm>
            <a:off x="6718300" y="6248400"/>
            <a:ext cx="19050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C03AF07-72D7-4CEC-A2F2-406FC702FDCC}" type="slidenum">
              <a:rPr lang="tr-TR" smtClean="0">
                <a:latin typeface="Comic Sans MS" pitchFamily="66" charset="0"/>
              </a:rPr>
              <a:pPr eaLnBrk="1" hangingPunct="1"/>
              <a:t>8</a:t>
            </a:fld>
            <a:endParaRPr lang="tr-TR" smtClean="0">
              <a:latin typeface="Comic Sans MS" pitchFamily="66" charset="0"/>
            </a:endParaRPr>
          </a:p>
        </p:txBody>
      </p:sp>
      <p:sp>
        <p:nvSpPr>
          <p:cNvPr id="9219" name="Rectangle 3"/>
          <p:cNvSpPr>
            <a:spLocks noGrp="1" noChangeArrowheads="1"/>
          </p:cNvSpPr>
          <p:nvPr>
            <p:ph type="body" idx="4294967295"/>
          </p:nvPr>
        </p:nvSpPr>
        <p:spPr>
          <a:xfrm>
            <a:off x="2878138" y="428625"/>
            <a:ext cx="6265862" cy="5664200"/>
          </a:xfrm>
        </p:spPr>
        <p:txBody>
          <a:bodyPr/>
          <a:lstStyle/>
          <a:p>
            <a:pPr algn="ctr">
              <a:buFont typeface="Wingdings" pitchFamily="2" charset="2"/>
              <a:buNone/>
            </a:pPr>
            <a:endParaRPr lang="tr-TR" sz="3400" b="1" u="sng" smtClean="0">
              <a:solidFill>
                <a:srgbClr val="FF0000"/>
              </a:solidFill>
            </a:endParaRPr>
          </a:p>
          <a:p>
            <a:pPr algn="ctr">
              <a:buFont typeface="Wingdings" pitchFamily="2" charset="2"/>
              <a:buNone/>
            </a:pPr>
            <a:r>
              <a:rPr lang="tr-TR" sz="3400" b="1" u="sng" smtClean="0">
                <a:solidFill>
                  <a:srgbClr val="FF0000"/>
                </a:solidFill>
              </a:rPr>
              <a:t>ÖNYARGILARDAN KURTULUN</a:t>
            </a:r>
          </a:p>
          <a:p>
            <a:pPr>
              <a:buFont typeface="Wingdings" pitchFamily="2" charset="2"/>
              <a:buBlip>
                <a:blip r:embed="rId2"/>
              </a:buBlip>
            </a:pPr>
            <a:r>
              <a:rPr lang="tr-TR" sz="2800" smtClean="0"/>
              <a:t>Bu konuları anlayamıyorum , aptal olmalıyım.</a:t>
            </a:r>
          </a:p>
          <a:p>
            <a:pPr>
              <a:buFont typeface="Wingdings" pitchFamily="2" charset="2"/>
              <a:buNone/>
            </a:pPr>
            <a:endParaRPr lang="tr-TR" sz="2800" smtClean="0"/>
          </a:p>
          <a:p>
            <a:pPr>
              <a:buFont typeface="Wingdings" pitchFamily="2" charset="2"/>
              <a:buBlip>
                <a:blip r:embed="rId2"/>
              </a:buBlip>
            </a:pPr>
            <a:r>
              <a:rPr lang="tr-TR" sz="2800" smtClean="0"/>
              <a:t>Ben zaten bu konuları anlamıyorum.</a:t>
            </a:r>
          </a:p>
          <a:p>
            <a:pPr>
              <a:buFont typeface="Wingdings" pitchFamily="2" charset="2"/>
              <a:buNone/>
            </a:pPr>
            <a:endParaRPr lang="tr-TR" sz="2800" smtClean="0"/>
          </a:p>
          <a:p>
            <a:pPr>
              <a:buFont typeface="Wingdings" pitchFamily="2" charset="2"/>
              <a:buBlip>
                <a:blip r:embed="rId2"/>
              </a:buBlip>
            </a:pPr>
            <a:r>
              <a:rPr lang="tr-TR" sz="2800" smtClean="0"/>
              <a:t>Biliyorum bu sınavda başarılı olamayacağım.</a:t>
            </a:r>
          </a:p>
          <a:p>
            <a:pPr>
              <a:buFont typeface="Wingdings" pitchFamily="2" charset="2"/>
              <a:buBlip>
                <a:blip r:embed="rId2"/>
              </a:buBlip>
            </a:pPr>
            <a:endParaRPr lang="tr-TR" sz="2800" smtClean="0"/>
          </a:p>
        </p:txBody>
      </p:sp>
      <p:pic>
        <p:nvPicPr>
          <p:cNvPr id="9220" name="Picture 5" descr="C:\Documents and Settings\Ortak\Local Settings\Temporary Internet Files\Content.IE5\UF47VOW0\MPj0414037000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2708275"/>
            <a:ext cx="1595438" cy="229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2000"/>
                                        <p:tgtEl>
                                          <p:spTgt spid="9219">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fade">
                                      <p:cBhvr>
                                        <p:cTn id="11" dur="2000"/>
                                        <p:tgtEl>
                                          <p:spTgt spid="9219">
                                            <p:txEl>
                                              <p:pRg st="2" end="2"/>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animEffect transition="in" filter="fade">
                                      <p:cBhvr>
                                        <p:cTn id="15" dur="2000"/>
                                        <p:tgtEl>
                                          <p:spTgt spid="9219">
                                            <p:txEl>
                                              <p:pRg st="4" end="4"/>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animEffect transition="in" filter="fade">
                                      <p:cBhvr>
                                        <p:cTn id="19" dur="20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4294967295"/>
          </p:nvPr>
        </p:nvSpPr>
        <p:spPr>
          <a:xfrm>
            <a:off x="1824038" y="1916113"/>
            <a:ext cx="7319962" cy="4537075"/>
          </a:xfrm>
        </p:spPr>
        <p:txBody>
          <a:bodyPr anchor="ctr"/>
          <a:lstStyle/>
          <a:p>
            <a:pPr algn="ctr" eaLnBrk="1" hangingPunct="1">
              <a:buFont typeface="Wingdings" pitchFamily="2" charset="2"/>
              <a:buNone/>
            </a:pPr>
            <a:r>
              <a:rPr lang="tr-TR" sz="4400">
                <a:solidFill>
                  <a:schemeClr val="hlink"/>
                </a:solidFill>
                <a:latin typeface="Lucida Handwriting" pitchFamily="66" charset="0"/>
              </a:rPr>
              <a:t>Kişinin Önündeki En Büyük Engel KENDİSİDİR</a:t>
            </a:r>
          </a:p>
        </p:txBody>
      </p:sp>
      <p:pic>
        <p:nvPicPr>
          <p:cNvPr id="28676" name="Picture 4" descr="finger"/>
          <p:cNvPicPr>
            <a:picLocks noChangeAspect="1" noChangeArrowheads="1" noCrop="1"/>
          </p:cNvPicPr>
          <p:nvPr/>
        </p:nvPicPr>
        <p:blipFill>
          <a:blip r:embed="rId4" cstate="print">
            <a:lum bright="-6000"/>
            <a:extLst>
              <a:ext uri="{28A0092B-C50C-407E-A947-70E740481C1C}">
                <a14:useLocalDpi xmlns:a14="http://schemas.microsoft.com/office/drawing/2010/main" xmlns="" val="0"/>
              </a:ext>
            </a:extLst>
          </a:blip>
          <a:srcRect/>
          <a:stretch>
            <a:fillRect/>
          </a:stretch>
        </p:blipFill>
        <p:spPr bwMode="auto">
          <a:xfrm>
            <a:off x="3851275" y="188913"/>
            <a:ext cx="2195513" cy="1627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832053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animEffect transition="in" filter="fade">
                                      <p:cBhvr>
                                        <p:cTn id="9" dur="500"/>
                                        <p:tgtEl>
                                          <p:spTgt spid="28676"/>
                                        </p:tgtEl>
                                      </p:cBhvr>
                                    </p:animEffect>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8675">
                                            <p:txEl>
                                              <p:pRg st="0" end="0"/>
                                            </p:txEl>
                                          </p:spTgt>
                                        </p:tgtEl>
                                        <p:attrNameLst>
                                          <p:attrName>style.visibility</p:attrName>
                                        </p:attrNameLst>
                                      </p:cBhvr>
                                      <p:to>
                                        <p:strVal val="visible"/>
                                      </p:to>
                                    </p:set>
                                    <p:anim calcmode="lin" valueType="num">
                                      <p:cBhvr>
                                        <p:cTn id="14"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867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8675">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7.3|12.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561</TotalTime>
  <Words>1608</Words>
  <Application>Microsoft Office PowerPoint</Application>
  <PresentationFormat>Ekran Gösterisi (4:3)</PresentationFormat>
  <Paragraphs>295</Paragraphs>
  <Slides>58</Slides>
  <Notes>1</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58</vt:i4>
      </vt:variant>
    </vt:vector>
  </HeadingPairs>
  <TitlesOfParts>
    <vt:vector size="61" baseType="lpstr">
      <vt:lpstr>Gezinti</vt:lpstr>
      <vt:lpstr>Klip</vt:lpstr>
      <vt:lpstr>Belge</vt:lpstr>
      <vt:lpstr>TEST ÇÖZME TEKNİKLERİ</vt:lpstr>
      <vt:lpstr>Sınavla İlgili Şikayetler</vt:lpstr>
      <vt:lpstr>Slayt 3</vt:lpstr>
      <vt:lpstr>Slayt 4</vt:lpstr>
      <vt:lpstr>Slayt 5</vt:lpstr>
      <vt:lpstr>Slayt 6</vt:lpstr>
      <vt:lpstr>Test çözmede 3 unsur önemlidir.</vt:lpstr>
      <vt:lpstr>Slayt 8</vt:lpstr>
      <vt:lpstr>Slayt 9</vt:lpstr>
      <vt:lpstr>Slayt 10</vt:lpstr>
      <vt:lpstr>                DEMİRYOLU İŞÇİSİ              </vt:lpstr>
      <vt:lpstr>Slayt 12</vt:lpstr>
      <vt:lpstr>SONUÇ</vt:lpstr>
      <vt:lpstr>Slayt 14</vt:lpstr>
      <vt:lpstr>Slayt 15</vt:lpstr>
      <vt:lpstr>Slayt 16</vt:lpstr>
      <vt:lpstr>Slayt 17</vt:lpstr>
      <vt:lpstr>TEOG  SORULARININ ZORLUK DERECELERİ</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TESTTE BAŞARI İÇİN</vt:lpstr>
      <vt:lpstr>Slayt 48</vt:lpstr>
      <vt:lpstr>Slayt 49</vt:lpstr>
      <vt:lpstr>Slayt 50</vt:lpstr>
      <vt:lpstr>Slayt 51</vt:lpstr>
      <vt:lpstr>Slayt 52</vt:lpstr>
      <vt:lpstr>Slayt 53</vt:lpstr>
      <vt:lpstr>Slayt 54</vt:lpstr>
      <vt:lpstr>Slayt 55</vt:lpstr>
      <vt:lpstr>Slayt 56</vt:lpstr>
      <vt:lpstr> UNUTMAYIN!!</vt:lpstr>
      <vt:lpstr>Slayt 58</vt:lpstr>
    </vt:vector>
  </TitlesOfParts>
  <Company>Dersimiz.com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Dersimiz.com</dc:title>
  <dc:subject>Dersimiz.com</dc:subject>
  <dc:creator>Dersimiz.com</dc:creator>
  <cp:keywords>Dersimiz.com</cp:keywords>
  <dc:description>Dersimiz.com</dc:description>
  <cp:lastModifiedBy>burcu acar</cp:lastModifiedBy>
  <cp:revision>44</cp:revision>
  <dcterms:created xsi:type="dcterms:W3CDTF">2010-02-12T08:21:16Z</dcterms:created>
  <dcterms:modified xsi:type="dcterms:W3CDTF">2015-12-15T14:34:51Z</dcterms:modified>
  <cp:category>Dersimiz.com</cp:category>
</cp:coreProperties>
</file>