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7"/>
  </p:notesMasterIdLst>
  <p:sldIdLst>
    <p:sldId id="264" r:id="rId2"/>
    <p:sldId id="256" r:id="rId3"/>
    <p:sldId id="267" r:id="rId4"/>
    <p:sldId id="258" r:id="rId5"/>
    <p:sldId id="259" r:id="rId6"/>
    <p:sldId id="260" r:id="rId7"/>
    <p:sldId id="261" r:id="rId8"/>
    <p:sldId id="270" r:id="rId9"/>
    <p:sldId id="262" r:id="rId10"/>
    <p:sldId id="280" r:id="rId11"/>
    <p:sldId id="271" r:id="rId12"/>
    <p:sldId id="272" r:id="rId13"/>
    <p:sldId id="273" r:id="rId14"/>
    <p:sldId id="274" r:id="rId15"/>
    <p:sldId id="276" r:id="rId16"/>
    <p:sldId id="277" r:id="rId17"/>
    <p:sldId id="278" r:id="rId18"/>
    <p:sldId id="279" r:id="rId19"/>
    <p:sldId id="315" r:id="rId20"/>
    <p:sldId id="316" r:id="rId21"/>
    <p:sldId id="317" r:id="rId22"/>
    <p:sldId id="288" r:id="rId23"/>
    <p:sldId id="268" r:id="rId24"/>
    <p:sldId id="290" r:id="rId25"/>
    <p:sldId id="291" r:id="rId26"/>
    <p:sldId id="293" r:id="rId27"/>
    <p:sldId id="284" r:id="rId28"/>
    <p:sldId id="285" r:id="rId29"/>
    <p:sldId id="287" r:id="rId30"/>
    <p:sldId id="286" r:id="rId31"/>
    <p:sldId id="292" r:id="rId32"/>
    <p:sldId id="295" r:id="rId33"/>
    <p:sldId id="296" r:id="rId34"/>
    <p:sldId id="318" r:id="rId35"/>
    <p:sldId id="297" r:id="rId36"/>
    <p:sldId id="301" r:id="rId37"/>
    <p:sldId id="319" r:id="rId38"/>
    <p:sldId id="312" r:id="rId39"/>
    <p:sldId id="303" r:id="rId40"/>
    <p:sldId id="320" r:id="rId41"/>
    <p:sldId id="364" r:id="rId42"/>
    <p:sldId id="365" r:id="rId43"/>
    <p:sldId id="324" r:id="rId44"/>
    <p:sldId id="321" r:id="rId45"/>
    <p:sldId id="322"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266" r:id="rId84"/>
    <p:sldId id="307" r:id="rId85"/>
    <p:sldId id="302" r:id="rId86"/>
    <p:sldId id="308" r:id="rId87"/>
    <p:sldId id="309" r:id="rId88"/>
    <p:sldId id="310" r:id="rId89"/>
    <p:sldId id="311" r:id="rId90"/>
    <p:sldId id="289" r:id="rId91"/>
    <p:sldId id="304" r:id="rId92"/>
    <p:sldId id="367" r:id="rId93"/>
    <p:sldId id="305" r:id="rId94"/>
    <p:sldId id="313" r:id="rId95"/>
    <p:sldId id="314" r:id="rId9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4"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2ABDD-BDC4-426B-BFB6-66577E8DF2FE}" type="datetimeFigureOut">
              <a:rPr lang="tr-TR" smtClean="0"/>
              <a:pPr/>
              <a:t>15.01.2016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0582B-2E45-4B83-92F3-8AC33A84D73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F0582B-2E45-4B83-92F3-8AC33A84D730}" type="slidenum">
              <a:rPr lang="tr-TR" smtClean="0"/>
              <a:pPr/>
              <a:t>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F0582B-2E45-4B83-92F3-8AC33A84D730}" type="slidenum">
              <a:rPr lang="tr-TR" smtClean="0"/>
              <a:pPr/>
              <a:t>28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tr-TR" altLang="tr-TR" dirty="0" smtClean="0"/>
              <a:t>Birçok aile için çocuğuyla cinsel konuları paylaşımda bulunmak güç bir durumdur.Kimi aileler çocukları ile bu konuyu hiç konuşmazken kimi aileler de çocuğun cinsel konulara ait sorularını “</a:t>
            </a:r>
            <a:r>
              <a:rPr lang="tr-TR" altLang="tr-TR" dirty="0" err="1" smtClean="0"/>
              <a:t>Aa</a:t>
            </a:r>
            <a:r>
              <a:rPr lang="tr-TR" altLang="tr-TR" dirty="0" smtClean="0"/>
              <a:t> ne kadar ayıp!”diye nitelemelerle çocuğu kınamakta ve suçlamaktadır. Neticede çocuk cinsel öğeler içeren konularda aileden yardım için geride duracaktır. Okul öncesi dönemde aileler çocuğun cinselliğe ait merakını giderirken detaya inmeden,cinsel organların değerli olduğu,vücutta birtakım fonksiyonlarının olduğu ve bu sayede kız-erkek,anne-baba gibi özelliklerinin oluştuğu anlatılmalıdır</a:t>
            </a:r>
          </a:p>
          <a:p>
            <a:endParaRPr lang="tr-TR" altLang="tr-TR"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DA4EEE3-D031-4E95-823A-904E48F0B29C}" type="datetimeFigureOut">
              <a:rPr lang="tr-TR" smtClean="0"/>
              <a:pPr/>
              <a:t>15.01.2016</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18C5FE-8885-45C4-978B-9EAA41DB52B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6DA4EEE3-D031-4E95-823A-904E48F0B29C}" type="datetimeFigureOut">
              <a:rPr lang="tr-TR" smtClean="0"/>
              <a:pPr/>
              <a:t>15.01.2016</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268288"/>
            <a:ext cx="7999413" cy="125095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2712"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1850"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idx="10"/>
          </p:nvPr>
        </p:nvSpPr>
        <p:spPr>
          <a:ln/>
        </p:spPr>
        <p:txBody>
          <a:bodyPr/>
          <a:lstStyle>
            <a:lvl1pPr>
              <a:defRPr/>
            </a:lvl1pPr>
          </a:lstStyle>
          <a:p>
            <a:pPr>
              <a:defRPr/>
            </a:pPr>
            <a:endParaRPr lang="en-GB"/>
          </a:p>
        </p:txBody>
      </p:sp>
      <p:sp>
        <p:nvSpPr>
          <p:cNvPr id="6" name="Rectangle 6"/>
          <p:cNvSpPr>
            <a:spLocks noGrp="1" noChangeArrowheads="1"/>
          </p:cNvSpPr>
          <p:nvPr>
            <p:ph type="ftr" idx="11"/>
          </p:nvPr>
        </p:nvSpPr>
        <p:spPr>
          <a:ln/>
        </p:spPr>
        <p:txBody>
          <a:bodyPr/>
          <a:lstStyle>
            <a:lvl1pPr>
              <a:defRPr/>
            </a:lvl1pPr>
          </a:lstStyle>
          <a:p>
            <a:pPr>
              <a:defRPr/>
            </a:pPr>
            <a:endParaRPr lang="en-GB"/>
          </a:p>
        </p:txBody>
      </p:sp>
      <p:sp>
        <p:nvSpPr>
          <p:cNvPr id="7" name="Rectangle 7"/>
          <p:cNvSpPr>
            <a:spLocks noGrp="1" noChangeArrowheads="1"/>
          </p:cNvSpPr>
          <p:nvPr>
            <p:ph type="sldNum" idx="12"/>
          </p:nvPr>
        </p:nvSpPr>
        <p:spPr>
          <a:ln/>
        </p:spPr>
        <p:txBody>
          <a:bodyPr/>
          <a:lstStyle>
            <a:lvl1pPr>
              <a:defRPr/>
            </a:lvl1pPr>
          </a:lstStyle>
          <a:p>
            <a:pPr>
              <a:defRPr/>
            </a:pPr>
            <a:fld id="{65843796-78C6-4D21-9C29-6D08017FD492}" type="slidenum">
              <a:rPr lang="en-GB"/>
              <a:pPr>
                <a:defRPr/>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DA4EEE3-D031-4E95-823A-904E48F0B29C}" type="datetimeFigureOut">
              <a:rPr lang="tr-TR" smtClean="0"/>
              <a:pPr/>
              <a:t>15.01.2016</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518C5FE-8885-45C4-978B-9EAA41DB52B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6DA4EEE3-D031-4E95-823A-904E48F0B29C}" type="datetimeFigureOut">
              <a:rPr lang="tr-TR" smtClean="0"/>
              <a:pPr/>
              <a:t>15.01.2016</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6DA4EEE3-D031-4E95-823A-904E48F0B29C}" type="datetimeFigureOut">
              <a:rPr lang="tr-TR" smtClean="0"/>
              <a:pPr/>
              <a:t>15.01.2016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518C5FE-8885-45C4-978B-9EAA41DB52B2}"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DA4EEE3-D031-4E95-823A-904E48F0B29C}" type="datetimeFigureOut">
              <a:rPr lang="tr-TR" smtClean="0"/>
              <a:pPr/>
              <a:t>15.01.2016</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18C5FE-8885-45C4-978B-9EAA41DB52B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fad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Users\ASUS\Desktop\2014-2015\REHBERL&#304;K%20SUNUMLARI\&#304;HMAL%20VE%20&#304;ST&#304;SMAR\Amir%20Khan'dan%20&#199;ocuklarda%20Cinsel%20istismara%20kar&#351;&#305;%20korunma.mp4"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audio" Target="file:///C:\Users\Fatsa%20O&#231;em\Desktop\istismar%20dosyas&#305;\istismar-&#304;lk&#246;&#287;retim\11.mp3" TargetMode="Externa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images.google.com/imgres?imgurl=http://www.maxandmaudes.com/images/products/2311.jpg&amp;imgrefurl=http://www.maxandmaudes.com/swimwear.htm&amp;h=214&amp;w=176&amp;sz=40&amp;hl=en&amp;start=1&amp;tbnid=uUmbP3mbU1ALvM:&amp;tbnh=106&amp;tbnw=87&amp;prev=/images?q=bathing+suit+for+kids&amp;svnum=10&amp;hl=en&amp;lr="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cezakanunu.net/tck-madde-96/"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03848" y="3429000"/>
            <a:ext cx="5105400" cy="2868168"/>
          </a:xfrm>
        </p:spPr>
        <p:txBody>
          <a:bodyPr>
            <a:normAutofit fontScale="90000"/>
          </a:bodyPr>
          <a:lstStyle/>
          <a:p>
            <a:pPr algn="ctr"/>
            <a:r>
              <a:rPr lang="tr-TR" sz="3600" dirty="0" smtClean="0">
                <a:solidFill>
                  <a:schemeClr val="tx1"/>
                </a:solidFill>
              </a:rPr>
              <a:t/>
            </a:r>
            <a:br>
              <a:rPr lang="tr-TR" sz="3600" dirty="0" smtClean="0">
                <a:solidFill>
                  <a:schemeClr val="tx1"/>
                </a:solidFill>
              </a:rPr>
            </a:br>
            <a:r>
              <a:rPr lang="tr-TR" sz="3600" dirty="0" smtClean="0">
                <a:solidFill>
                  <a:schemeClr val="tx1"/>
                </a:solidFill>
              </a:rPr>
              <a:t/>
            </a:r>
            <a:br>
              <a:rPr lang="tr-TR" sz="3600" dirty="0" smtClean="0">
                <a:solidFill>
                  <a:schemeClr val="tx1"/>
                </a:solidFill>
              </a:rPr>
            </a:br>
            <a:r>
              <a:rPr lang="tr-TR" sz="3600" dirty="0" smtClean="0">
                <a:solidFill>
                  <a:schemeClr val="tx1"/>
                </a:solidFill>
              </a:rPr>
              <a:t> </a:t>
            </a:r>
            <a:r>
              <a:rPr lang="tr-TR" sz="3600" dirty="0" err="1" smtClean="0">
                <a:solidFill>
                  <a:schemeClr val="tx1"/>
                </a:solidFill>
              </a:rPr>
              <a:t>velİ</a:t>
            </a:r>
            <a:r>
              <a:rPr lang="tr-TR" sz="3600" dirty="0" smtClean="0">
                <a:solidFill>
                  <a:schemeClr val="tx1"/>
                </a:solidFill>
              </a:rPr>
              <a:t> </a:t>
            </a:r>
            <a:r>
              <a:rPr lang="tr-TR" sz="3600" dirty="0" err="1" smtClean="0">
                <a:solidFill>
                  <a:schemeClr val="tx1"/>
                </a:solidFill>
              </a:rPr>
              <a:t>semİnerİ</a:t>
            </a:r>
            <a:r>
              <a:rPr lang="tr-TR" sz="3600" dirty="0" smtClean="0">
                <a:solidFill>
                  <a:schemeClr val="tx1"/>
                </a:solidFill>
              </a:rPr>
              <a:t> </a:t>
            </a:r>
            <a:br>
              <a:rPr lang="tr-TR" sz="3600" dirty="0" smtClean="0">
                <a:solidFill>
                  <a:schemeClr val="tx1"/>
                </a:solidFill>
              </a:rPr>
            </a:br>
            <a:r>
              <a:rPr lang="tr-TR" sz="3600" smtClean="0">
                <a:solidFill>
                  <a:schemeClr val="tx1"/>
                </a:solidFill>
              </a:rPr>
              <a:t/>
            </a:r>
            <a:br>
              <a:rPr lang="tr-TR" sz="3600" smtClean="0">
                <a:solidFill>
                  <a:schemeClr val="tx1"/>
                </a:solidFill>
              </a:rPr>
            </a:br>
            <a:r>
              <a:rPr lang="tr-TR" sz="3600" smtClean="0">
                <a:solidFill>
                  <a:schemeClr val="tx1"/>
                </a:solidFill>
              </a:rPr>
              <a:t>2016</a:t>
            </a:r>
            <a:r>
              <a:rPr lang="tr-TR" sz="4800" dirty="0" smtClean="0">
                <a:solidFill>
                  <a:srgbClr val="00B0F0"/>
                </a:solidFill>
              </a:rPr>
              <a:t/>
            </a:r>
            <a:br>
              <a:rPr lang="tr-TR" sz="4800" dirty="0" smtClean="0">
                <a:solidFill>
                  <a:srgbClr val="00B0F0"/>
                </a:solidFill>
              </a:rPr>
            </a:br>
            <a:endParaRPr lang="tr-TR" sz="4800" dirty="0">
              <a:solidFill>
                <a:srgbClr val="00B0F0"/>
              </a:solidFill>
            </a:endParaRPr>
          </a:p>
        </p:txBody>
      </p:sp>
      <p:sp>
        <p:nvSpPr>
          <p:cNvPr id="6" name="5 Alt Başlık"/>
          <p:cNvSpPr>
            <a:spLocks noGrp="1"/>
          </p:cNvSpPr>
          <p:nvPr>
            <p:ph type="subTitle" idx="1"/>
          </p:nvPr>
        </p:nvSpPr>
        <p:spPr>
          <a:xfrm>
            <a:off x="3347864" y="1124744"/>
            <a:ext cx="5114778" cy="1101248"/>
          </a:xfrm>
        </p:spPr>
        <p:txBody>
          <a:bodyPr>
            <a:noAutofit/>
          </a:bodyPr>
          <a:lstStyle/>
          <a:p>
            <a:pPr algn="ctr"/>
            <a:r>
              <a:rPr lang="tr-TR" sz="4000" dirty="0" smtClean="0">
                <a:solidFill>
                  <a:schemeClr val="tx1"/>
                </a:solidFill>
              </a:rPr>
              <a:t>FATİH ORTAOKULU </a:t>
            </a:r>
          </a:p>
          <a:p>
            <a:pPr algn="ctr"/>
            <a:r>
              <a:rPr lang="tr-TR" sz="4000" dirty="0" smtClean="0">
                <a:solidFill>
                  <a:schemeClr val="tx1"/>
                </a:solidFill>
              </a:rPr>
              <a:t>REHBERLİK SERVİSİ</a:t>
            </a:r>
            <a:endParaRPr lang="tr-TR" sz="4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276872"/>
            <a:ext cx="7239000" cy="2179624"/>
          </a:xfrm>
        </p:spPr>
        <p:txBody>
          <a:bodyPr/>
          <a:lstStyle/>
          <a:p>
            <a:pPr algn="just">
              <a:lnSpc>
                <a:spcPct val="150000"/>
              </a:lnSpc>
              <a:buNone/>
            </a:pPr>
            <a:r>
              <a:rPr lang="tr-TR" sz="2400" dirty="0" smtClean="0">
                <a:solidFill>
                  <a:srgbClr val="FF0000"/>
                </a:solidFill>
                <a:effectLst>
                  <a:outerShdw blurRad="38100" dist="38100" dir="2700000" algn="tl">
                    <a:srgbClr val="000000"/>
                  </a:outerShdw>
                </a:effectLst>
              </a:rPr>
              <a:t>	</a:t>
            </a:r>
            <a:r>
              <a:rPr lang="tr-TR" sz="2400" dirty="0" smtClean="0"/>
              <a:t>18 yaşından küçük çocuk ya da gencin yetersiz besleme, giydirme, hijyen ya da bakım verme sonucunda zarara uğramasıdır.</a:t>
            </a:r>
            <a:endParaRPr lang="tr-TR" dirty="0"/>
          </a:p>
        </p:txBody>
      </p:sp>
      <p:sp>
        <p:nvSpPr>
          <p:cNvPr id="6" name="5 Metin kutusu"/>
          <p:cNvSpPr txBox="1"/>
          <p:nvPr/>
        </p:nvSpPr>
        <p:spPr>
          <a:xfrm>
            <a:off x="1907704" y="1124744"/>
            <a:ext cx="4248472" cy="769441"/>
          </a:xfrm>
          <a:prstGeom prst="rect">
            <a:avLst/>
          </a:prstGeom>
          <a:noFill/>
        </p:spPr>
        <p:txBody>
          <a:bodyPr wrap="square" rtlCol="0">
            <a:spAutoFit/>
          </a:bodyPr>
          <a:lstStyle/>
          <a:p>
            <a:pPr algn="ctr"/>
            <a:r>
              <a:rPr lang="tr-TR" sz="4400" dirty="0" smtClean="0">
                <a:solidFill>
                  <a:schemeClr val="accent5">
                    <a:lumMod val="75000"/>
                  </a:schemeClr>
                </a:solidFill>
                <a:effectLst>
                  <a:outerShdw blurRad="38100" dist="38100" dir="2700000" algn="tl">
                    <a:srgbClr val="000000"/>
                  </a:outerShdw>
                </a:effectLst>
              </a:rPr>
              <a:t>FİZİKSEL İHMAL</a:t>
            </a:r>
            <a:endParaRPr lang="tr-TR" sz="4400" dirty="0">
              <a:solidFill>
                <a:schemeClr val="accent5">
                  <a:lumMod val="7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79512" y="1983356"/>
            <a:ext cx="5256584" cy="4655198"/>
          </a:xfrm>
          <a:prstGeom prst="rect">
            <a:avLst/>
          </a:prstGeom>
          <a:noFill/>
          <a:ln w="9525">
            <a:noFill/>
            <a:miter lim="800000"/>
            <a:headEnd/>
            <a:tailEnd/>
          </a:ln>
        </p:spPr>
      </p:pic>
      <p:sp>
        <p:nvSpPr>
          <p:cNvPr id="4" name="2 İçerik Yer Tutucusu"/>
          <p:cNvSpPr txBox="1">
            <a:spLocks/>
          </p:cNvSpPr>
          <p:nvPr/>
        </p:nvSpPr>
        <p:spPr>
          <a:xfrm>
            <a:off x="755576" y="1772816"/>
            <a:ext cx="6943725" cy="1008112"/>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Sağlık kontrolünün yapılmaması</a:t>
            </a: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4 Dikdörtgen"/>
          <p:cNvSpPr>
            <a:spLocks noChangeArrowheads="1"/>
          </p:cNvSpPr>
          <p:nvPr/>
        </p:nvSpPr>
        <p:spPr bwMode="auto">
          <a:xfrm>
            <a:off x="1547664" y="692696"/>
            <a:ext cx="5357812" cy="769441"/>
          </a:xfrm>
          <a:prstGeom prst="rect">
            <a:avLst/>
          </a:prstGeom>
          <a:noFill/>
          <a:ln w="9525">
            <a:noFill/>
            <a:miter lim="800000"/>
            <a:headEnd/>
            <a:tailEnd/>
          </a:ln>
        </p:spPr>
        <p:txBody>
          <a:bodyPr>
            <a:spAutoFit/>
          </a:bodyPr>
          <a:lstStyle/>
          <a:p>
            <a:pPr algn="ctr">
              <a:defRPr/>
            </a:pPr>
            <a:r>
              <a:rPr lang="tr-TR" sz="4400" b="1" dirty="0">
                <a:solidFill>
                  <a:schemeClr val="tx1"/>
                </a:solidFill>
                <a:latin typeface="+mj-lt"/>
              </a:rPr>
              <a:t>Fiziksel İhmal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563889" y="2780928"/>
            <a:ext cx="4248472" cy="2232248"/>
          </a:xfrm>
        </p:spPr>
        <p:txBody>
          <a:bodyPr>
            <a:normAutofit fontScale="92500" lnSpcReduction="20000"/>
          </a:bodyPr>
          <a:lstStyle/>
          <a:p>
            <a:pPr algn="just">
              <a:lnSpc>
                <a:spcPct val="150000"/>
              </a:lnSpc>
              <a:buFont typeface="Wingdings" pitchFamily="2" charset="2"/>
              <a:buNone/>
            </a:pPr>
            <a:r>
              <a:rPr lang="tr-TR" sz="2800" dirty="0" smtClean="0"/>
              <a:t>   Çocuğun terk edilmesi veya kendine zarar verebileceği durumlarda denetimsiz bırakılması.</a:t>
            </a:r>
          </a:p>
          <a:p>
            <a:pPr>
              <a:buFont typeface="Wingdings" pitchFamily="2" charset="2"/>
              <a:buNone/>
            </a:pPr>
            <a:endParaRPr lang="tr-TR" dirty="0" smtClean="0"/>
          </a:p>
        </p:txBody>
      </p:sp>
      <p:pic>
        <p:nvPicPr>
          <p:cNvPr id="5" name="Picture 2"/>
          <p:cNvPicPr>
            <a:picLocks noChangeAspect="1" noChangeArrowheads="1"/>
          </p:cNvPicPr>
          <p:nvPr/>
        </p:nvPicPr>
        <p:blipFill>
          <a:blip r:embed="rId2" cstate="print"/>
          <a:srcRect/>
          <a:stretch>
            <a:fillRect/>
          </a:stretch>
        </p:blipFill>
        <p:spPr bwMode="auto">
          <a:xfrm>
            <a:off x="251520" y="1844824"/>
            <a:ext cx="3286125" cy="4500563"/>
          </a:xfrm>
          <a:prstGeom prst="rect">
            <a:avLst/>
          </a:prstGeom>
          <a:noFill/>
          <a:ln w="9525">
            <a:noFill/>
            <a:miter lim="800000"/>
            <a:headEnd/>
            <a:tailEnd/>
          </a:ln>
        </p:spPr>
      </p:pic>
      <p:sp>
        <p:nvSpPr>
          <p:cNvPr id="6" name="4 Dikdörtgen"/>
          <p:cNvSpPr>
            <a:spLocks noChangeArrowheads="1"/>
          </p:cNvSpPr>
          <p:nvPr/>
        </p:nvSpPr>
        <p:spPr bwMode="auto">
          <a:xfrm>
            <a:off x="1403648" y="836712"/>
            <a:ext cx="5357812" cy="769441"/>
          </a:xfrm>
          <a:prstGeom prst="rect">
            <a:avLst/>
          </a:prstGeom>
          <a:noFill/>
          <a:ln w="9525">
            <a:noFill/>
            <a:miter lim="800000"/>
            <a:headEnd/>
            <a:tailEnd/>
          </a:ln>
        </p:spPr>
        <p:txBody>
          <a:bodyPr>
            <a:spAutoFit/>
          </a:bodyPr>
          <a:lstStyle/>
          <a:p>
            <a:pPr algn="ctr">
              <a:defRPr/>
            </a:pPr>
            <a:r>
              <a:rPr lang="tr-TR" sz="4400" b="1" dirty="0">
                <a:solidFill>
                  <a:schemeClr val="tx1"/>
                </a:solidFill>
                <a:latin typeface="+mj-lt"/>
              </a:rPr>
              <a:t>Fiziksel İhmal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555776" y="2708920"/>
            <a:ext cx="3336925" cy="3929062"/>
          </a:xfrm>
          <a:prstGeom prst="rect">
            <a:avLst/>
          </a:prstGeom>
          <a:noFill/>
          <a:ln w="9525">
            <a:noFill/>
            <a:miter lim="800000"/>
            <a:headEnd/>
            <a:tailEnd/>
          </a:ln>
        </p:spPr>
      </p:pic>
      <p:sp>
        <p:nvSpPr>
          <p:cNvPr id="4" name="2 İçerik Yer Tutucusu"/>
          <p:cNvSpPr txBox="1">
            <a:spLocks/>
          </p:cNvSpPr>
          <p:nvPr/>
        </p:nvSpPr>
        <p:spPr>
          <a:xfrm>
            <a:off x="251520" y="1556792"/>
            <a:ext cx="7560840" cy="180020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Gereğince</a:t>
            </a:r>
            <a:r>
              <a:rPr kumimoji="0" lang="tr-TR" sz="3200" b="0" i="0" u="none" strike="noStrike" kern="1200" cap="none" spc="0" normalizeH="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bakımın</a:t>
            </a:r>
            <a:r>
              <a:rPr kumimoji="0" lang="tr-TR" sz="3200" b="0" i="0" u="none" strike="noStrike" kern="1200" cap="none" spc="0" normalizeH="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sağlanmaması,</a:t>
            </a:r>
            <a:r>
              <a:rPr kumimoji="0" lang="tr-TR" sz="3200" b="0" i="0" u="none" strike="noStrike" kern="1200" cap="none" spc="0" normalizeH="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beslenmemesi,</a:t>
            </a:r>
            <a:r>
              <a:rPr kumimoji="0" lang="tr-TR" sz="3200" b="0" i="0" u="none" strike="noStrike" kern="1200" cap="none" spc="0" normalizeH="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mevsim şartlarına göre giydirilmemesi.</a:t>
            </a:r>
          </a:p>
        </p:txBody>
      </p:sp>
      <p:sp>
        <p:nvSpPr>
          <p:cNvPr id="6" name="4 Dikdörtgen"/>
          <p:cNvSpPr>
            <a:spLocks noChangeArrowheads="1"/>
          </p:cNvSpPr>
          <p:nvPr/>
        </p:nvSpPr>
        <p:spPr bwMode="auto">
          <a:xfrm>
            <a:off x="1403648" y="548680"/>
            <a:ext cx="5357812" cy="769441"/>
          </a:xfrm>
          <a:prstGeom prst="rect">
            <a:avLst/>
          </a:prstGeom>
          <a:noFill/>
          <a:ln w="9525">
            <a:noFill/>
            <a:miter lim="800000"/>
            <a:headEnd/>
            <a:tailEnd/>
          </a:ln>
        </p:spPr>
        <p:txBody>
          <a:bodyPr>
            <a:spAutoFit/>
          </a:bodyPr>
          <a:lstStyle/>
          <a:p>
            <a:pPr algn="ctr">
              <a:defRPr/>
            </a:pPr>
            <a:r>
              <a:rPr lang="tr-TR" sz="4400" b="1" dirty="0">
                <a:solidFill>
                  <a:schemeClr val="tx1"/>
                </a:solidFill>
                <a:latin typeface="+mj-lt"/>
              </a:rPr>
              <a:t>Fiziksel İhmal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5301208"/>
            <a:ext cx="8424936" cy="1354217"/>
          </a:xfrm>
          <a:prstGeom prst="rect">
            <a:avLst/>
          </a:prstGeom>
          <a:noFill/>
          <a:ln w="9525">
            <a:noFill/>
            <a:miter lim="800000"/>
            <a:headEnd/>
            <a:tailEnd/>
          </a:ln>
        </p:spPr>
        <p:txBody>
          <a:bodyPr wrap="square">
            <a:spAutoFit/>
          </a:bodyPr>
          <a:lstStyle/>
          <a:p>
            <a:pPr algn="just">
              <a:lnSpc>
                <a:spcPct val="100000"/>
              </a:lnSpc>
              <a:buClrTx/>
              <a:buSzTx/>
              <a:buFontTx/>
              <a:buNone/>
            </a:pPr>
            <a:r>
              <a:rPr lang="tr-TR" dirty="0">
                <a:solidFill>
                  <a:schemeClr val="tx1"/>
                </a:solidFill>
                <a:latin typeface="Tahoma" pitchFamily="34" charset="0"/>
              </a:rPr>
              <a:t>Beslenme yetersizliği yaşayan		Besin desteği başlandıktan 3 ay</a:t>
            </a:r>
          </a:p>
          <a:p>
            <a:pPr algn="just">
              <a:lnSpc>
                <a:spcPct val="100000"/>
              </a:lnSpc>
              <a:buClrTx/>
              <a:buSzTx/>
              <a:buFontTx/>
              <a:buNone/>
            </a:pPr>
            <a:r>
              <a:rPr lang="tr-TR" dirty="0">
                <a:solidFill>
                  <a:schemeClr val="tx1"/>
                </a:solidFill>
                <a:latin typeface="Tahoma" pitchFamily="34" charset="0"/>
              </a:rPr>
              <a:t>18 aylık çocuk beyni (BT)			sonraki hali (BT</a:t>
            </a:r>
            <a:r>
              <a:rPr lang="tr-TR" dirty="0" smtClean="0">
                <a:solidFill>
                  <a:schemeClr val="tx1"/>
                </a:solidFill>
                <a:latin typeface="Tahoma" pitchFamily="34" charset="0"/>
              </a:rPr>
              <a:t>)</a:t>
            </a:r>
          </a:p>
          <a:p>
            <a:pPr algn="just">
              <a:lnSpc>
                <a:spcPct val="100000"/>
              </a:lnSpc>
              <a:buClrTx/>
              <a:buSzTx/>
              <a:buFontTx/>
              <a:buNone/>
            </a:pPr>
            <a:endParaRPr lang="tr-TR" dirty="0">
              <a:solidFill>
                <a:schemeClr val="tx1"/>
              </a:solidFill>
              <a:latin typeface="Tahoma" pitchFamily="34" charset="0"/>
            </a:endParaRPr>
          </a:p>
          <a:p>
            <a:pPr>
              <a:lnSpc>
                <a:spcPct val="100000"/>
              </a:lnSpc>
              <a:buClrTx/>
              <a:buSzTx/>
              <a:buFontTx/>
              <a:buNone/>
            </a:pPr>
            <a:endParaRPr lang="tr-TR" sz="1400" dirty="0">
              <a:solidFill>
                <a:schemeClr val="tx1"/>
              </a:solidFill>
              <a:latin typeface="Batang" pitchFamily="18" charset="-127"/>
            </a:endParaRPr>
          </a:p>
          <a:p>
            <a:pPr>
              <a:lnSpc>
                <a:spcPct val="100000"/>
              </a:lnSpc>
              <a:buClrTx/>
              <a:buSzTx/>
              <a:buFontTx/>
              <a:buNone/>
            </a:pPr>
            <a:r>
              <a:rPr lang="tr-TR" sz="1400" dirty="0" err="1">
                <a:solidFill>
                  <a:schemeClr val="tx1"/>
                </a:solidFill>
                <a:latin typeface="Batang" pitchFamily="18" charset="-127"/>
              </a:rPr>
              <a:t>Unicef</a:t>
            </a:r>
            <a:r>
              <a:rPr lang="tr-TR" sz="1400" dirty="0">
                <a:solidFill>
                  <a:schemeClr val="tx1"/>
                </a:solidFill>
                <a:latin typeface="Batang" pitchFamily="18" charset="-127"/>
              </a:rPr>
              <a:t> : </a:t>
            </a:r>
            <a:r>
              <a:rPr lang="tr-TR" sz="1400" i="1" dirty="0" err="1">
                <a:solidFill>
                  <a:schemeClr val="tx1"/>
                </a:solidFill>
                <a:latin typeface="Batang" pitchFamily="18" charset="-127"/>
              </a:rPr>
              <a:t>The</a:t>
            </a:r>
            <a:r>
              <a:rPr lang="tr-TR" sz="1400" i="1" dirty="0">
                <a:solidFill>
                  <a:schemeClr val="tx1"/>
                </a:solidFill>
                <a:latin typeface="Batang" pitchFamily="18" charset="-127"/>
              </a:rPr>
              <a:t> </a:t>
            </a:r>
            <a:r>
              <a:rPr lang="tr-TR" sz="1400" i="1" dirty="0" err="1">
                <a:solidFill>
                  <a:schemeClr val="tx1"/>
                </a:solidFill>
                <a:latin typeface="Batang" pitchFamily="18" charset="-127"/>
              </a:rPr>
              <a:t>State</a:t>
            </a:r>
            <a:r>
              <a:rPr lang="tr-TR" sz="1400" i="1" dirty="0">
                <a:solidFill>
                  <a:schemeClr val="tx1"/>
                </a:solidFill>
                <a:latin typeface="Batang" pitchFamily="18" charset="-127"/>
              </a:rPr>
              <a:t> of </a:t>
            </a:r>
            <a:r>
              <a:rPr lang="tr-TR" sz="1400" i="1" dirty="0" err="1">
                <a:solidFill>
                  <a:schemeClr val="tx1"/>
                </a:solidFill>
                <a:latin typeface="Batang" pitchFamily="18" charset="-127"/>
              </a:rPr>
              <a:t>the</a:t>
            </a:r>
            <a:r>
              <a:rPr lang="tr-TR" sz="1400" i="1" dirty="0">
                <a:solidFill>
                  <a:schemeClr val="tx1"/>
                </a:solidFill>
                <a:latin typeface="Batang" pitchFamily="18" charset="-127"/>
              </a:rPr>
              <a:t> </a:t>
            </a:r>
            <a:r>
              <a:rPr lang="tr-TR" sz="1400" i="1" dirty="0" err="1">
                <a:solidFill>
                  <a:schemeClr val="tx1"/>
                </a:solidFill>
                <a:latin typeface="Batang" pitchFamily="18" charset="-127"/>
              </a:rPr>
              <a:t>World’s</a:t>
            </a:r>
            <a:r>
              <a:rPr lang="tr-TR" sz="1400" i="1" dirty="0">
                <a:solidFill>
                  <a:schemeClr val="tx1"/>
                </a:solidFill>
                <a:latin typeface="Batang" pitchFamily="18" charset="-127"/>
              </a:rPr>
              <a:t> </a:t>
            </a:r>
            <a:r>
              <a:rPr lang="tr-TR" sz="1400" i="1" dirty="0" err="1">
                <a:solidFill>
                  <a:schemeClr val="tx1"/>
                </a:solidFill>
                <a:latin typeface="Batang" pitchFamily="18" charset="-127"/>
              </a:rPr>
              <a:t>Children</a:t>
            </a:r>
            <a:r>
              <a:rPr lang="tr-TR" sz="1400" dirty="0">
                <a:solidFill>
                  <a:schemeClr val="tx1"/>
                </a:solidFill>
                <a:latin typeface="Batang" pitchFamily="18" charset="-127"/>
              </a:rPr>
              <a:t>, 2001. New York, </a:t>
            </a:r>
            <a:r>
              <a:rPr lang="tr-TR" sz="1400" dirty="0" err="1">
                <a:solidFill>
                  <a:schemeClr val="tx1"/>
                </a:solidFill>
                <a:latin typeface="Batang" pitchFamily="18" charset="-127"/>
              </a:rPr>
              <a:t>Unicef</a:t>
            </a:r>
            <a:r>
              <a:rPr lang="tr-TR" sz="1400" dirty="0">
                <a:solidFill>
                  <a:schemeClr val="tx1"/>
                </a:solidFill>
                <a:latin typeface="Batang" pitchFamily="18" charset="-127"/>
              </a:rPr>
              <a:t>, 2001.</a:t>
            </a:r>
          </a:p>
        </p:txBody>
      </p:sp>
      <p:pic>
        <p:nvPicPr>
          <p:cNvPr id="5" name="Picture 7" descr="npo00000b"/>
          <p:cNvPicPr>
            <a:picLocks noChangeAspect="1" noChangeArrowheads="1"/>
          </p:cNvPicPr>
          <p:nvPr/>
        </p:nvPicPr>
        <p:blipFill>
          <a:blip r:embed="rId3" cstate="print"/>
          <a:srcRect/>
          <a:stretch>
            <a:fillRect/>
          </a:stretch>
        </p:blipFill>
        <p:spPr bwMode="auto">
          <a:xfrm>
            <a:off x="0" y="0"/>
            <a:ext cx="4572000" cy="5229200"/>
          </a:xfrm>
          <a:prstGeom prst="rect">
            <a:avLst/>
          </a:prstGeom>
          <a:noFill/>
          <a:ln w="9525" algn="ctr">
            <a:noFill/>
            <a:miter lim="800000"/>
            <a:headEnd/>
            <a:tailEnd/>
          </a:ln>
        </p:spPr>
      </p:pic>
      <p:pic>
        <p:nvPicPr>
          <p:cNvPr id="6" name="Picture 8" descr="npo00000d"/>
          <p:cNvPicPr>
            <a:picLocks noChangeAspect="1" noChangeArrowheads="1"/>
          </p:cNvPicPr>
          <p:nvPr/>
        </p:nvPicPr>
        <p:blipFill>
          <a:blip r:embed="rId4" cstate="print"/>
          <a:srcRect/>
          <a:stretch>
            <a:fillRect/>
          </a:stretch>
        </p:blipFill>
        <p:spPr bwMode="auto">
          <a:xfrm>
            <a:off x="4572000" y="0"/>
            <a:ext cx="4572000" cy="5229200"/>
          </a:xfrm>
          <a:prstGeom prst="rect">
            <a:avLst/>
          </a:prstGeom>
          <a:noFill/>
          <a:ln w="9525" algn="ctr">
            <a:noFill/>
            <a:miter lim="800000"/>
            <a:headEnd/>
            <a:tailEnd/>
          </a:ln>
        </p:spPr>
      </p:pic>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67544" y="2060848"/>
            <a:ext cx="7056784" cy="2160240"/>
          </a:xfrm>
        </p:spPr>
        <p:txBody>
          <a:bodyPr>
            <a:normAutofit fontScale="92500" lnSpcReduction="20000"/>
          </a:bodyPr>
          <a:lstStyle/>
          <a:p>
            <a:pPr algn="just">
              <a:lnSpc>
                <a:spcPct val="150000"/>
              </a:lnSpc>
              <a:buFont typeface="Wingdings" pitchFamily="2" charset="2"/>
              <a:buNone/>
            </a:pPr>
            <a:r>
              <a:rPr lang="tr-TR" sz="2800" dirty="0" smtClean="0"/>
              <a:t>   Okula gönderilmemesi veya okula gönderildiği halde okuldaki durumu ile ilgilenilmemesi,eğitim gereksinimlerinin </a:t>
            </a:r>
            <a:r>
              <a:rPr lang="tr-TR" sz="2800" dirty="0" err="1" smtClean="0"/>
              <a:t>gözardı</a:t>
            </a:r>
            <a:r>
              <a:rPr lang="tr-TR" sz="2800" dirty="0" smtClean="0"/>
              <a:t> edilmesi.</a:t>
            </a:r>
            <a:endParaRPr lang="tr-TR" dirty="0" smtClean="0"/>
          </a:p>
        </p:txBody>
      </p:sp>
      <p:pic>
        <p:nvPicPr>
          <p:cNvPr id="19459" name="Picture 3"/>
          <p:cNvPicPr>
            <a:picLocks noChangeAspect="1" noChangeArrowheads="1"/>
          </p:cNvPicPr>
          <p:nvPr/>
        </p:nvPicPr>
        <p:blipFill>
          <a:blip r:embed="rId2" cstate="print"/>
          <a:srcRect/>
          <a:stretch>
            <a:fillRect/>
          </a:stretch>
        </p:blipFill>
        <p:spPr bwMode="auto">
          <a:xfrm>
            <a:off x="5436096" y="3934197"/>
            <a:ext cx="2689899" cy="2923803"/>
          </a:xfrm>
          <a:prstGeom prst="rect">
            <a:avLst/>
          </a:prstGeom>
          <a:noFill/>
          <a:ln w="9525">
            <a:noFill/>
            <a:miter lim="800000"/>
            <a:headEnd/>
            <a:tailEnd/>
          </a:ln>
        </p:spPr>
      </p:pic>
      <p:sp>
        <p:nvSpPr>
          <p:cNvPr id="49157" name="4 Dikdörtgen"/>
          <p:cNvSpPr>
            <a:spLocks noChangeArrowheads="1"/>
          </p:cNvSpPr>
          <p:nvPr/>
        </p:nvSpPr>
        <p:spPr bwMode="auto">
          <a:xfrm>
            <a:off x="1403648" y="836712"/>
            <a:ext cx="5357812" cy="769441"/>
          </a:xfrm>
          <a:prstGeom prst="rect">
            <a:avLst/>
          </a:prstGeom>
          <a:noFill/>
          <a:ln w="9525">
            <a:noFill/>
            <a:miter lim="800000"/>
            <a:headEnd/>
            <a:tailEnd/>
          </a:ln>
        </p:spPr>
        <p:txBody>
          <a:bodyPr>
            <a:spAutoFit/>
          </a:bodyPr>
          <a:lstStyle/>
          <a:p>
            <a:pPr algn="ctr">
              <a:defRPr/>
            </a:pPr>
            <a:r>
              <a:rPr lang="tr-TR" sz="4400" b="1" dirty="0">
                <a:solidFill>
                  <a:schemeClr val="tx1"/>
                </a:solidFill>
                <a:latin typeface="+mj-lt"/>
              </a:rPr>
              <a:t>Fiziksel İhmal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checkerboard(across)">
                                      <p:cBhvr>
                                        <p:cTn id="7" dur="5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a:spLocks noGrp="1"/>
          </p:cNvSpPr>
          <p:nvPr>
            <p:ph idx="1"/>
          </p:nvPr>
        </p:nvSpPr>
        <p:spPr>
          <a:xfrm>
            <a:off x="3131840" y="2852936"/>
            <a:ext cx="4814342" cy="2088232"/>
          </a:xfrm>
        </p:spPr>
        <p:txBody>
          <a:bodyPr>
            <a:normAutofit fontScale="92500"/>
          </a:bodyPr>
          <a:lstStyle/>
          <a:p>
            <a:pPr algn="just">
              <a:lnSpc>
                <a:spcPct val="150000"/>
              </a:lnSpc>
              <a:buNone/>
            </a:pPr>
            <a:r>
              <a:rPr lang="tr-TR" sz="2400" dirty="0" smtClean="0"/>
              <a:t>   Çocuğa verilmesi gereken cinsel eğitimin verilmemesi ise cinsel ihmal olarak nitelendirilmektedir.</a:t>
            </a:r>
          </a:p>
        </p:txBody>
      </p:sp>
      <p:pic>
        <p:nvPicPr>
          <p:cNvPr id="20484" name="Picture 2"/>
          <p:cNvPicPr>
            <a:picLocks noChangeAspect="1" noChangeArrowheads="1"/>
          </p:cNvPicPr>
          <p:nvPr/>
        </p:nvPicPr>
        <p:blipFill>
          <a:blip r:embed="rId2" cstate="print"/>
          <a:srcRect/>
          <a:stretch>
            <a:fillRect/>
          </a:stretch>
        </p:blipFill>
        <p:spPr bwMode="auto">
          <a:xfrm>
            <a:off x="323528" y="2204864"/>
            <a:ext cx="2664296" cy="3600400"/>
          </a:xfrm>
          <a:prstGeom prst="rect">
            <a:avLst/>
          </a:prstGeom>
          <a:noFill/>
          <a:ln w="9525">
            <a:noFill/>
            <a:miter lim="800000"/>
            <a:headEnd/>
            <a:tailEnd/>
          </a:ln>
        </p:spPr>
      </p:pic>
      <p:sp>
        <p:nvSpPr>
          <p:cNvPr id="8" name="7 Metin kutusu"/>
          <p:cNvSpPr txBox="1"/>
          <p:nvPr/>
        </p:nvSpPr>
        <p:spPr>
          <a:xfrm>
            <a:off x="2555776" y="980728"/>
            <a:ext cx="3381054" cy="769441"/>
          </a:xfrm>
          <a:prstGeom prst="rect">
            <a:avLst/>
          </a:prstGeom>
          <a:noFill/>
        </p:spPr>
        <p:txBody>
          <a:bodyPr wrap="none" rtlCol="0">
            <a:spAutoFit/>
          </a:bodyPr>
          <a:lstStyle/>
          <a:p>
            <a:r>
              <a:rPr lang="tr-TR" sz="4400" b="1" dirty="0" smtClean="0"/>
              <a:t>Cinsel İhmal</a:t>
            </a:r>
            <a:endParaRPr lang="tr-TR" sz="4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p:cNvPicPr>
            <a:picLocks noChangeAspect="1" noChangeArrowheads="1"/>
          </p:cNvPicPr>
          <p:nvPr/>
        </p:nvPicPr>
        <p:blipFill>
          <a:blip r:embed="rId2" cstate="print"/>
          <a:srcRect/>
          <a:stretch>
            <a:fillRect/>
          </a:stretch>
        </p:blipFill>
        <p:spPr bwMode="auto">
          <a:xfrm>
            <a:off x="2771800" y="3329608"/>
            <a:ext cx="2520280" cy="3528392"/>
          </a:xfrm>
          <a:prstGeom prst="rect">
            <a:avLst/>
          </a:prstGeom>
          <a:noFill/>
          <a:ln w="9525">
            <a:noFill/>
            <a:miter lim="800000"/>
            <a:headEnd/>
            <a:tailEnd/>
          </a:ln>
        </p:spPr>
      </p:pic>
      <p:sp>
        <p:nvSpPr>
          <p:cNvPr id="6" name="2 İçerik Yer Tutucusu"/>
          <p:cNvSpPr>
            <a:spLocks noGrp="1"/>
          </p:cNvSpPr>
          <p:nvPr>
            <p:ph idx="1"/>
          </p:nvPr>
        </p:nvSpPr>
        <p:spPr>
          <a:xfrm>
            <a:off x="467544" y="2132856"/>
            <a:ext cx="6912768" cy="1584176"/>
          </a:xfrm>
        </p:spPr>
        <p:txBody>
          <a:bodyPr>
            <a:normAutofit fontScale="92500" lnSpcReduction="20000"/>
          </a:bodyPr>
          <a:lstStyle/>
          <a:p>
            <a:pPr algn="just">
              <a:lnSpc>
                <a:spcPct val="150000"/>
              </a:lnSpc>
              <a:buNone/>
            </a:pPr>
            <a:r>
              <a:rPr lang="tr-TR" dirty="0" smtClean="0"/>
              <a:t>   Çocuğun ihtiyaç duyduğu sevgi, ilgi ve yakınlığın gösterilmemesi duygusal ihmal olarak tanımlanabilir.</a:t>
            </a:r>
          </a:p>
        </p:txBody>
      </p:sp>
      <p:sp>
        <p:nvSpPr>
          <p:cNvPr id="8" name="7 Metin kutusu"/>
          <p:cNvSpPr txBox="1"/>
          <p:nvPr/>
        </p:nvSpPr>
        <p:spPr>
          <a:xfrm>
            <a:off x="1979712" y="836712"/>
            <a:ext cx="4126451" cy="769441"/>
          </a:xfrm>
          <a:prstGeom prst="rect">
            <a:avLst/>
          </a:prstGeom>
          <a:noFill/>
        </p:spPr>
        <p:txBody>
          <a:bodyPr wrap="none" rtlCol="0">
            <a:spAutoFit/>
          </a:bodyPr>
          <a:lstStyle/>
          <a:p>
            <a:r>
              <a:rPr lang="tr-TR" sz="4400" b="1" dirty="0" smtClean="0"/>
              <a:t>Duygusal İhmal</a:t>
            </a:r>
            <a:endParaRPr lang="tr-TR" sz="4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aberkibris.com/images/2010_10_26/12783bfb-2010_10_26_m.jpg"/>
          <p:cNvPicPr>
            <a:picLocks noChangeAspect="1" noChangeArrowheads="1"/>
          </p:cNvPicPr>
          <p:nvPr/>
        </p:nvPicPr>
        <p:blipFill>
          <a:blip r:embed="rId2" cstate="print"/>
          <a:srcRect/>
          <a:stretch>
            <a:fillRect/>
          </a:stretch>
        </p:blipFill>
        <p:spPr bwMode="auto">
          <a:xfrm>
            <a:off x="4139952" y="0"/>
            <a:ext cx="5004048" cy="6858000"/>
          </a:xfrm>
          <a:prstGeom prst="rect">
            <a:avLst/>
          </a:prstGeom>
          <a:noFill/>
        </p:spPr>
      </p:pic>
      <p:pic>
        <p:nvPicPr>
          <p:cNvPr id="6" name="Picture 6" descr="http://www.pedagogsevilyavuz.com/images_up/8640010177renk.jpg"/>
          <p:cNvPicPr>
            <a:picLocks noChangeAspect="1" noChangeArrowheads="1"/>
          </p:cNvPicPr>
          <p:nvPr/>
        </p:nvPicPr>
        <p:blipFill>
          <a:blip r:embed="rId3" cstate="print"/>
          <a:srcRect/>
          <a:stretch>
            <a:fillRect/>
          </a:stretch>
        </p:blipFill>
        <p:spPr bwMode="auto">
          <a:xfrm>
            <a:off x="0" y="3356992"/>
            <a:ext cx="4139952" cy="3501008"/>
          </a:xfrm>
          <a:prstGeom prst="rect">
            <a:avLst/>
          </a:prstGeom>
          <a:noFill/>
        </p:spPr>
      </p:pic>
      <p:pic>
        <p:nvPicPr>
          <p:cNvPr id="7" name="Picture 22" descr="http://www.sonhaber.nl/images/haberler/cocuk_istismari_hakkinda_buyuk_arastirma_h25716.jpg"/>
          <p:cNvPicPr>
            <a:picLocks noChangeAspect="1" noChangeArrowheads="1"/>
          </p:cNvPicPr>
          <p:nvPr/>
        </p:nvPicPr>
        <p:blipFill>
          <a:blip r:embed="rId4" cstate="print"/>
          <a:srcRect/>
          <a:stretch>
            <a:fillRect/>
          </a:stretch>
        </p:blipFill>
        <p:spPr bwMode="auto">
          <a:xfrm>
            <a:off x="0" y="0"/>
            <a:ext cx="4139953" cy="3356992"/>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FF0000"/>
                </a:solidFill>
              </a:rPr>
              <a:t>Bir çocuğun ihmal edildiğini nasıl anlarız?</a:t>
            </a:r>
            <a:endParaRPr lang="tr-TR" dirty="0"/>
          </a:p>
        </p:txBody>
      </p:sp>
      <p:sp>
        <p:nvSpPr>
          <p:cNvPr id="3" name="2 Metin Yer Tutucusu"/>
          <p:cNvSpPr>
            <a:spLocks noGrp="1"/>
          </p:cNvSpPr>
          <p:nvPr>
            <p:ph type="body" sz="half" idx="1"/>
          </p:nvPr>
        </p:nvSpPr>
        <p:spPr>
          <a:xfrm>
            <a:off x="566738" y="1752600"/>
            <a:ext cx="6885582" cy="4267200"/>
          </a:xfrm>
        </p:spPr>
        <p:txBody>
          <a:bodyPr>
            <a:normAutofit fontScale="92500"/>
          </a:bodyPr>
          <a:lstStyle/>
          <a:p>
            <a:r>
              <a:rPr lang="tr-TR" sz="2800" b="1" dirty="0" smtClean="0"/>
              <a:t>Okul devamsızlığı çok fazlaysa</a:t>
            </a:r>
          </a:p>
          <a:p>
            <a:r>
              <a:rPr lang="tr-TR" sz="2800" b="1" dirty="0" smtClean="0"/>
              <a:t>Sürekli kötü giyiniyor ve kötü kokuyorsa</a:t>
            </a:r>
          </a:p>
          <a:p>
            <a:r>
              <a:rPr lang="tr-TR" sz="2800" b="1" dirty="0" smtClean="0"/>
              <a:t>Vücudu aşırı derecede zayıf düşmüşse</a:t>
            </a:r>
          </a:p>
          <a:p>
            <a:r>
              <a:rPr lang="tr-TR" sz="2800" b="1" dirty="0" smtClean="0"/>
              <a:t>Yemek veya para için dilencilik yapıyor veya çalışıyorsa</a:t>
            </a:r>
          </a:p>
          <a:p>
            <a:r>
              <a:rPr lang="tr-TR" sz="2800" b="1" dirty="0" smtClean="0"/>
              <a:t>Tıbbi destekten mahrumsa</a:t>
            </a:r>
          </a:p>
          <a:p>
            <a:r>
              <a:rPr lang="tr-TR" sz="2800" b="1" dirty="0" smtClean="0"/>
              <a:t>Madde kullanımı,kendine zarar verme gibi alışkanlıkları varsa çocuğun ihmale maruz kaldığını düşünebiliriz.</a:t>
            </a:r>
          </a:p>
          <a:p>
            <a:endParaRPr lang="tr-TR"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43808" y="980728"/>
            <a:ext cx="6120680" cy="3240360"/>
          </a:xfrm>
        </p:spPr>
        <p:txBody>
          <a:bodyPr/>
          <a:lstStyle/>
          <a:p>
            <a:pPr algn="ctr">
              <a:lnSpc>
                <a:spcPct val="150000"/>
              </a:lnSpc>
            </a:pPr>
            <a:r>
              <a:rPr lang="tr-TR" dirty="0" smtClean="0"/>
              <a:t/>
            </a:r>
            <a:br>
              <a:rPr lang="tr-TR" dirty="0" smtClean="0"/>
            </a:br>
            <a:r>
              <a:rPr lang="tr-TR" dirty="0" smtClean="0"/>
              <a:t/>
            </a:r>
            <a:br>
              <a:rPr lang="tr-TR" dirty="0" smtClean="0"/>
            </a:br>
            <a:r>
              <a:rPr lang="tr-TR" dirty="0" smtClean="0"/>
              <a:t/>
            </a:r>
            <a:br>
              <a:rPr lang="tr-TR" dirty="0" smtClean="0"/>
            </a:br>
            <a:r>
              <a:rPr lang="tr-TR" sz="4800" dirty="0" smtClean="0"/>
              <a:t/>
            </a:r>
            <a:br>
              <a:rPr lang="tr-TR" sz="4800" dirty="0" smtClean="0"/>
            </a:br>
            <a:r>
              <a:rPr lang="tr-TR" sz="4800" dirty="0" smtClean="0"/>
              <a:t>KÜÇÜK BEDENLER AĞIR YÜKLER…</a:t>
            </a:r>
            <a:endParaRPr lang="tr-TR" sz="4800" dirty="0"/>
          </a:p>
        </p:txBody>
      </p:sp>
      <p:pic>
        <p:nvPicPr>
          <p:cNvPr id="9218" name="Picture 2" descr="http://t1.gstatic.com/images?q=tbn:ANd9GcTztpVcuNpKVx3mqkZLNDCZP1uxMkMKzLJV1yXo-EcHa6DnZmeK"/>
          <p:cNvPicPr>
            <a:picLocks noChangeAspect="1" noChangeArrowheads="1"/>
          </p:cNvPicPr>
          <p:nvPr/>
        </p:nvPicPr>
        <p:blipFill>
          <a:blip r:embed="rId2" cstate="print"/>
          <a:srcRect/>
          <a:stretch>
            <a:fillRect/>
          </a:stretch>
        </p:blipFill>
        <p:spPr bwMode="auto">
          <a:xfrm rot="20797572">
            <a:off x="225136" y="166003"/>
            <a:ext cx="1515963" cy="2124407"/>
          </a:xfrm>
          <a:prstGeom prst="rect">
            <a:avLst/>
          </a:prstGeom>
          <a:noFill/>
        </p:spPr>
      </p:pic>
      <p:pic>
        <p:nvPicPr>
          <p:cNvPr id="9222" name="Picture 6" descr="http://www.cocuk-gelisimi.com/upload/resimler/haber/130520111031522588587_2.jpg"/>
          <p:cNvPicPr>
            <a:picLocks noChangeAspect="1" noChangeArrowheads="1"/>
          </p:cNvPicPr>
          <p:nvPr/>
        </p:nvPicPr>
        <p:blipFill>
          <a:blip r:embed="rId3" cstate="print"/>
          <a:srcRect/>
          <a:stretch>
            <a:fillRect/>
          </a:stretch>
        </p:blipFill>
        <p:spPr bwMode="auto">
          <a:xfrm rot="823801">
            <a:off x="1112843" y="1967268"/>
            <a:ext cx="1485322" cy="1128845"/>
          </a:xfrm>
          <a:prstGeom prst="rect">
            <a:avLst/>
          </a:prstGeom>
          <a:noFill/>
        </p:spPr>
      </p:pic>
      <p:pic>
        <p:nvPicPr>
          <p:cNvPr id="8" name="Picture 10" descr="http://t2.gstatic.com/images?q=tbn:ANd9GcRhw96Cuomz_tu5dVY0ByeYbjdRDk0W9zEVX6gu_BbQtbrF4Zj3dw"/>
          <p:cNvPicPr>
            <a:picLocks noChangeAspect="1" noChangeArrowheads="1"/>
          </p:cNvPicPr>
          <p:nvPr/>
        </p:nvPicPr>
        <p:blipFill>
          <a:blip r:embed="rId4" cstate="print"/>
          <a:srcRect/>
          <a:stretch>
            <a:fillRect/>
          </a:stretch>
        </p:blipFill>
        <p:spPr bwMode="auto">
          <a:xfrm rot="20591736">
            <a:off x="119294" y="2867427"/>
            <a:ext cx="1573621" cy="1180675"/>
          </a:xfrm>
          <a:prstGeom prst="rect">
            <a:avLst/>
          </a:prstGeom>
          <a:noFill/>
        </p:spPr>
      </p:pic>
      <p:pic>
        <p:nvPicPr>
          <p:cNvPr id="9223" name="Picture 7" descr="C:\Users\simge ercan\Desktop\wpid-yuk-tasiyan-cocuk.jpg.jpeg"/>
          <p:cNvPicPr>
            <a:picLocks noChangeAspect="1" noChangeArrowheads="1"/>
          </p:cNvPicPr>
          <p:nvPr/>
        </p:nvPicPr>
        <p:blipFill>
          <a:blip r:embed="rId5" cstate="print"/>
          <a:srcRect/>
          <a:stretch>
            <a:fillRect/>
          </a:stretch>
        </p:blipFill>
        <p:spPr bwMode="auto">
          <a:xfrm rot="882449">
            <a:off x="1055281" y="3612219"/>
            <a:ext cx="1247957" cy="2846794"/>
          </a:xfrm>
          <a:prstGeom prst="rect">
            <a:avLst/>
          </a:prstGeom>
          <a:noFill/>
        </p:spPr>
      </p:pic>
      <p:pic>
        <p:nvPicPr>
          <p:cNvPr id="7" name="Picture 34" descr="http://www.kesk.org.tr/UserFiles/Image/kid003.jpg"/>
          <p:cNvPicPr>
            <a:picLocks noChangeAspect="1" noChangeArrowheads="1"/>
          </p:cNvPicPr>
          <p:nvPr/>
        </p:nvPicPr>
        <p:blipFill>
          <a:blip r:embed="rId6" cstate="print"/>
          <a:srcRect/>
          <a:stretch>
            <a:fillRect/>
          </a:stretch>
        </p:blipFill>
        <p:spPr bwMode="auto">
          <a:xfrm rot="20174575">
            <a:off x="248115" y="5012773"/>
            <a:ext cx="1442016" cy="1636013"/>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
            </a:r>
            <a:br>
              <a:rPr lang="tr-TR" sz="4000" dirty="0" smtClean="0"/>
            </a:br>
            <a:endParaRPr lang="tr-TR" dirty="0"/>
          </a:p>
        </p:txBody>
      </p:sp>
      <p:sp>
        <p:nvSpPr>
          <p:cNvPr id="3" name="2 Metin Yer Tutucusu"/>
          <p:cNvSpPr>
            <a:spLocks noGrp="1"/>
          </p:cNvSpPr>
          <p:nvPr>
            <p:ph idx="1"/>
          </p:nvPr>
        </p:nvSpPr>
        <p:spPr/>
        <p:txBody>
          <a:bodyPr>
            <a:normAutofit/>
          </a:bodyPr>
          <a:lstStyle/>
          <a:p>
            <a:r>
              <a:rPr lang="tr-TR" sz="2400" b="1" dirty="0" smtClean="0"/>
              <a:t>Cehalet,bilgi eksikliği</a:t>
            </a:r>
          </a:p>
          <a:p>
            <a:r>
              <a:rPr lang="tr-TR" sz="2400" b="1" dirty="0" smtClean="0"/>
              <a:t>Yetersiz </a:t>
            </a:r>
            <a:r>
              <a:rPr lang="tr-TR" sz="2400" b="1" dirty="0" err="1" smtClean="0"/>
              <a:t>sosyo</a:t>
            </a:r>
            <a:r>
              <a:rPr lang="tr-TR" sz="2400" b="1" dirty="0" smtClean="0"/>
              <a:t>-ekonomik koşullar</a:t>
            </a:r>
          </a:p>
          <a:p>
            <a:r>
              <a:rPr lang="tr-TR" sz="2400" b="1" dirty="0" smtClean="0"/>
              <a:t>Aile içi şiddetin varlığı</a:t>
            </a:r>
          </a:p>
          <a:p>
            <a:r>
              <a:rPr lang="tr-TR" sz="2400" b="1" dirty="0" smtClean="0"/>
              <a:t>Ebeveynlerin geçmişte gördükleri kötü muamele</a:t>
            </a:r>
          </a:p>
          <a:p>
            <a:r>
              <a:rPr lang="tr-TR" sz="2400" b="1" dirty="0" smtClean="0"/>
              <a:t>Ebeveynlerin madde bağımlılığı</a:t>
            </a:r>
          </a:p>
          <a:p>
            <a:r>
              <a:rPr lang="tr-TR" sz="2400" b="1" dirty="0" smtClean="0"/>
              <a:t>Çocuğun tek bir ebeveyn ile yaşaması</a:t>
            </a:r>
          </a:p>
          <a:p>
            <a:r>
              <a:rPr lang="tr-TR" sz="2400" b="1" dirty="0" smtClean="0"/>
              <a:t>Yetersiz sosyal destek</a:t>
            </a:r>
          </a:p>
          <a:p>
            <a:endParaRPr lang="tr-TR" dirty="0"/>
          </a:p>
        </p:txBody>
      </p:sp>
      <p:sp>
        <p:nvSpPr>
          <p:cNvPr id="5" name="4 Dikdörtgen"/>
          <p:cNvSpPr/>
          <p:nvPr/>
        </p:nvSpPr>
        <p:spPr>
          <a:xfrm>
            <a:off x="683568" y="620688"/>
            <a:ext cx="6408712" cy="584775"/>
          </a:xfrm>
          <a:prstGeom prst="rect">
            <a:avLst/>
          </a:prstGeom>
        </p:spPr>
        <p:txBody>
          <a:bodyPr wrap="square">
            <a:spAutoFit/>
          </a:bodyPr>
          <a:lstStyle/>
          <a:p>
            <a:r>
              <a:rPr lang="tr-TR" altLang="tr-TR" sz="3200" b="1" dirty="0" smtClean="0">
                <a:solidFill>
                  <a:srgbClr val="FF0000"/>
                </a:solidFill>
              </a:rPr>
              <a:t>Çocuk ihmalinde risk faktörleri</a:t>
            </a:r>
            <a:endParaRPr lang="tr-TR" sz="32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solidFill>
                  <a:srgbClr val="FF0000"/>
                </a:solidFill>
              </a:rPr>
              <a:t>İhmalin çocuk üzerindeki etkileri nelerdir?</a:t>
            </a:r>
            <a:endParaRPr lang="tr-TR" dirty="0"/>
          </a:p>
        </p:txBody>
      </p:sp>
      <p:sp>
        <p:nvSpPr>
          <p:cNvPr id="3" name="2 İçerik Yer Tutucusu"/>
          <p:cNvSpPr>
            <a:spLocks noGrp="1"/>
          </p:cNvSpPr>
          <p:nvPr>
            <p:ph idx="1"/>
          </p:nvPr>
        </p:nvSpPr>
        <p:spPr/>
        <p:txBody>
          <a:bodyPr/>
          <a:lstStyle/>
          <a:p>
            <a:r>
              <a:rPr lang="tr-TR" altLang="tr-TR" sz="2400" b="1" dirty="0" smtClean="0"/>
              <a:t>Gelişim geriliği</a:t>
            </a:r>
          </a:p>
          <a:p>
            <a:r>
              <a:rPr lang="tr-TR" altLang="tr-TR" sz="2400" b="1" dirty="0" smtClean="0"/>
              <a:t>Ölüme kadar varabilen sağlık problemleri</a:t>
            </a:r>
          </a:p>
          <a:p>
            <a:r>
              <a:rPr lang="tr-TR" altLang="tr-TR" sz="2400" b="1" dirty="0" smtClean="0"/>
              <a:t>Davranış problemleri</a:t>
            </a:r>
          </a:p>
          <a:p>
            <a:r>
              <a:rPr lang="tr-TR" altLang="tr-TR" sz="2400" b="1" dirty="0" smtClean="0"/>
              <a:t>İletişim problemleri</a:t>
            </a:r>
          </a:p>
          <a:p>
            <a:r>
              <a:rPr lang="tr-TR" altLang="tr-TR" sz="2400" b="1" dirty="0" smtClean="0"/>
              <a:t>Yalnızlık ve korunmasızlık hissi</a:t>
            </a:r>
          </a:p>
          <a:p>
            <a:r>
              <a:rPr lang="tr-TR" altLang="tr-TR" sz="2400" b="1" dirty="0" smtClean="0"/>
              <a:t>Madde bağımlılığı</a:t>
            </a:r>
          </a:p>
          <a:p>
            <a:r>
              <a:rPr lang="tr-TR" altLang="tr-TR" sz="2400" b="1" dirty="0" smtClean="0"/>
              <a:t>Suça yönelme riski</a:t>
            </a:r>
          </a:p>
          <a:p>
            <a:endParaRPr lang="tr-TR"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4675" y="268288"/>
            <a:ext cx="7140597" cy="803258"/>
          </a:xfrm>
        </p:spPr>
        <p:txBody>
          <a:bodyPr/>
          <a:lstStyle/>
          <a:p>
            <a:pPr algn="ctr"/>
            <a:r>
              <a:rPr lang="tr-TR" dirty="0" smtClean="0"/>
              <a:t>ÇOCUK İSTİSMARI</a:t>
            </a:r>
            <a:endParaRPr lang="tr-TR" dirty="0"/>
          </a:p>
        </p:txBody>
      </p:sp>
      <p:sp>
        <p:nvSpPr>
          <p:cNvPr id="3" name="2 Metin Yer Tutucusu"/>
          <p:cNvSpPr>
            <a:spLocks noGrp="1"/>
          </p:cNvSpPr>
          <p:nvPr>
            <p:ph type="body" sz="half" idx="1"/>
          </p:nvPr>
        </p:nvSpPr>
        <p:spPr>
          <a:xfrm>
            <a:off x="428596" y="1428736"/>
            <a:ext cx="7358114" cy="4591064"/>
          </a:xfrm>
        </p:spPr>
        <p:txBody>
          <a:bodyPr>
            <a:normAutofit fontScale="85000" lnSpcReduction="20000"/>
          </a:bodyPr>
          <a:lstStyle/>
          <a:p>
            <a:pPr algn="just">
              <a:lnSpc>
                <a:spcPct val="150000"/>
              </a:lnSpc>
              <a:buNone/>
            </a:pPr>
            <a:r>
              <a:rPr lang="tr-TR" b="1" dirty="0" smtClean="0"/>
              <a:t>	İstismar</a:t>
            </a:r>
            <a:r>
              <a:rPr lang="tr-TR" dirty="0" smtClean="0"/>
              <a:t>, </a:t>
            </a:r>
            <a:r>
              <a:rPr lang="tr-TR" dirty="0" err="1" smtClean="0"/>
              <a:t>Türkçe'ye</a:t>
            </a:r>
            <a:r>
              <a:rPr lang="tr-TR" dirty="0" smtClean="0"/>
              <a:t> </a:t>
            </a:r>
            <a:r>
              <a:rPr lang="tr-TR" dirty="0" err="1" smtClean="0"/>
              <a:t>Arapça'dan</a:t>
            </a:r>
            <a:r>
              <a:rPr lang="tr-TR" dirty="0" smtClean="0"/>
              <a:t> geçen ve sözlük anlamı olarak </a:t>
            </a:r>
            <a:r>
              <a:rPr lang="tr-TR" b="1" dirty="0" smtClean="0"/>
              <a:t>iyi niyeti kötüye kullanma, sömürme</a:t>
            </a:r>
            <a:r>
              <a:rPr lang="tr-TR" dirty="0" smtClean="0"/>
              <a:t> anlamına gelen bir sözcüktür.</a:t>
            </a:r>
          </a:p>
          <a:p>
            <a:pPr algn="just">
              <a:lnSpc>
                <a:spcPct val="160000"/>
              </a:lnSpc>
              <a:buNone/>
            </a:pPr>
            <a:r>
              <a:rPr lang="tr-TR" dirty="0" smtClean="0"/>
              <a:t>   Dünya Sağlık Örgütü çocuk istismarını şöyle tanımlar: </a:t>
            </a:r>
            <a:r>
              <a:rPr lang="tr-TR" i="1" dirty="0" smtClean="0"/>
              <a:t>"</a:t>
            </a:r>
            <a:r>
              <a:rPr lang="tr-TR" b="1" i="1" dirty="0" smtClean="0"/>
              <a:t>Çocuğun sağlığını, fiziksel ve </a:t>
            </a:r>
            <a:r>
              <a:rPr lang="tr-TR" b="1" i="1" dirty="0" err="1" smtClean="0"/>
              <a:t>psikososyal</a:t>
            </a:r>
            <a:r>
              <a:rPr lang="tr-TR" b="1" i="1" dirty="0" smtClean="0"/>
              <a:t> gelişimini olumsuz etkileyen, bir yetişkin, toplum ya da devlet tarafından bilerek ya da bilmeyerek uygulanan tüm davranışlar çocuğa kötü muameledir."</a:t>
            </a:r>
            <a:endParaRPr lang="tr-TR" b="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0" descr="http://gazi.edu.tr/upload/659/2013/5/27/a4e1e15c202ef4183d8b29c94179aeb618bf3232"/>
          <p:cNvPicPr>
            <a:picLocks noChangeAspect="1" noChangeArrowheads="1"/>
          </p:cNvPicPr>
          <p:nvPr/>
        </p:nvPicPr>
        <p:blipFill>
          <a:blip r:embed="rId2" cstate="print"/>
          <a:srcRect/>
          <a:stretch>
            <a:fillRect/>
          </a:stretch>
        </p:blipFill>
        <p:spPr bwMode="auto">
          <a:xfrm rot="19663205">
            <a:off x="6632941" y="4526121"/>
            <a:ext cx="2171903" cy="1898638"/>
          </a:xfrm>
          <a:prstGeom prst="rect">
            <a:avLst/>
          </a:prstGeom>
          <a:noFill/>
        </p:spPr>
      </p:pic>
      <p:pic>
        <p:nvPicPr>
          <p:cNvPr id="4" name="Picture 20" descr="http://t2.gstatic.com/images?q=tbn:ANd9GcTzYmHcsTF3vxF9C2UbRlvkXP71xRJH32c1hEuf954Jr4uLMRJC"/>
          <p:cNvPicPr>
            <a:picLocks noChangeAspect="1" noChangeArrowheads="1"/>
          </p:cNvPicPr>
          <p:nvPr/>
        </p:nvPicPr>
        <p:blipFill>
          <a:blip r:embed="rId3" cstate="print"/>
          <a:srcRect/>
          <a:stretch>
            <a:fillRect/>
          </a:stretch>
        </p:blipFill>
        <p:spPr bwMode="auto">
          <a:xfrm rot="1702565">
            <a:off x="5544394" y="-11007"/>
            <a:ext cx="2193781" cy="1213117"/>
          </a:xfrm>
          <a:prstGeom prst="rect">
            <a:avLst/>
          </a:prstGeom>
          <a:noFill/>
        </p:spPr>
      </p:pic>
      <p:sp>
        <p:nvSpPr>
          <p:cNvPr id="3" name="2 İçerik Yer Tutucusu"/>
          <p:cNvSpPr>
            <a:spLocks noGrp="1"/>
          </p:cNvSpPr>
          <p:nvPr>
            <p:ph idx="1"/>
          </p:nvPr>
        </p:nvSpPr>
        <p:spPr>
          <a:xfrm>
            <a:off x="500034" y="1071546"/>
            <a:ext cx="6500858" cy="4786346"/>
          </a:xfrm>
        </p:spPr>
        <p:txBody>
          <a:bodyPr>
            <a:normAutofit/>
          </a:bodyPr>
          <a:lstStyle/>
          <a:p>
            <a:pPr algn="just">
              <a:lnSpc>
                <a:spcPct val="150000"/>
              </a:lnSpc>
              <a:buNone/>
            </a:pPr>
            <a:r>
              <a:rPr lang="tr-TR" sz="2400" dirty="0" smtClean="0">
                <a:solidFill>
                  <a:srgbClr val="FF0000"/>
                </a:solidFill>
                <a:effectLst>
                  <a:outerShdw blurRad="38100" dist="38100" dir="2700000" algn="tl">
                    <a:srgbClr val="000000"/>
                  </a:outerShdw>
                </a:effectLst>
              </a:rPr>
              <a:t>	</a:t>
            </a:r>
            <a:r>
              <a:rPr lang="tr-TR" sz="2400" dirty="0" smtClean="0"/>
              <a:t>18 yaşından küçük çocuk ya da gencin ana babası, bakımından sorumlu başka kişi ya da yabancı biri  tarafından </a:t>
            </a:r>
            <a:r>
              <a:rPr lang="tr-TR" sz="2400" b="1" dirty="0" smtClean="0"/>
              <a:t>sağlığına zarar verecek biçimde fiziksel hasara uğraması, yaralanması ya da yaralanma riski taşımasıdır.</a:t>
            </a:r>
            <a:r>
              <a:rPr lang="tr-TR" sz="2400" dirty="0" smtClean="0"/>
              <a:t> Bu hasar; elle ya da bir nesneyle </a:t>
            </a:r>
            <a:r>
              <a:rPr lang="tr-TR" sz="2400" b="1" dirty="0" smtClean="0"/>
              <a:t>vurularak,</a:t>
            </a:r>
            <a:r>
              <a:rPr lang="tr-TR" sz="2400" dirty="0" smtClean="0"/>
              <a:t> </a:t>
            </a:r>
            <a:r>
              <a:rPr lang="tr-TR" sz="2400" b="1" dirty="0" smtClean="0"/>
              <a:t>itilerek, sarsılarak, yakılarak ya da ısırılarak </a:t>
            </a:r>
            <a:r>
              <a:rPr lang="tr-TR" sz="2400" dirty="0" smtClean="0"/>
              <a:t>oluşabilmektedir.</a:t>
            </a:r>
            <a:endParaRPr lang="tr-TR" dirty="0"/>
          </a:p>
        </p:txBody>
      </p:sp>
      <p:sp>
        <p:nvSpPr>
          <p:cNvPr id="6" name="1 Başlık"/>
          <p:cNvSpPr>
            <a:spLocks noGrp="1"/>
          </p:cNvSpPr>
          <p:nvPr>
            <p:ph type="title"/>
          </p:nvPr>
        </p:nvSpPr>
        <p:spPr>
          <a:xfrm>
            <a:off x="785786" y="285728"/>
            <a:ext cx="6711969" cy="803258"/>
          </a:xfrm>
        </p:spPr>
        <p:txBody>
          <a:bodyPr/>
          <a:lstStyle/>
          <a:p>
            <a:r>
              <a:rPr lang="tr-TR" sz="4000" dirty="0" err="1" smtClean="0">
                <a:solidFill>
                  <a:schemeClr val="accent5">
                    <a:lumMod val="75000"/>
                  </a:schemeClr>
                </a:solidFill>
                <a:effectLst>
                  <a:outerShdw blurRad="38100" dist="38100" dir="2700000" algn="tl">
                    <a:srgbClr val="000000"/>
                  </a:outerShdw>
                </a:effectLst>
              </a:rPr>
              <a:t>Fİzİksel</a:t>
            </a:r>
            <a:r>
              <a:rPr lang="tr-TR" sz="4000" dirty="0" smtClean="0">
                <a:solidFill>
                  <a:schemeClr val="accent5">
                    <a:lumMod val="75000"/>
                  </a:schemeClr>
                </a:solidFill>
                <a:effectLst>
                  <a:outerShdw blurRad="38100" dist="38100" dir="2700000" algn="tl">
                    <a:srgbClr val="000000"/>
                  </a:outerShdw>
                </a:effectLst>
              </a:rPr>
              <a:t> </a:t>
            </a:r>
            <a:r>
              <a:rPr lang="tr-TR" sz="4000" dirty="0" err="1" smtClean="0">
                <a:solidFill>
                  <a:schemeClr val="accent5">
                    <a:lumMod val="75000"/>
                  </a:schemeClr>
                </a:solidFill>
                <a:effectLst>
                  <a:outerShdw blurRad="38100" dist="38100" dir="2700000" algn="tl">
                    <a:srgbClr val="000000"/>
                  </a:outerShdw>
                </a:effectLst>
              </a:rPr>
              <a:t>İstİsmar</a:t>
            </a:r>
            <a:endParaRPr lang="tr-TR"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http://www.linklup.com/wp-content/uploads/2013/05/cocuk_istismari-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285720" y="0"/>
            <a:ext cx="8501122" cy="6858000"/>
          </a:xfrm>
        </p:spPr>
        <p:txBody>
          <a:bodyPr>
            <a:normAutofit fontScale="92500" lnSpcReduction="20000"/>
          </a:bodyPr>
          <a:lstStyle/>
          <a:p>
            <a:pPr algn="ctr">
              <a:lnSpc>
                <a:spcPct val="160000"/>
              </a:lnSpc>
              <a:buClr>
                <a:srgbClr val="FFC000"/>
              </a:buClr>
              <a:buNone/>
              <a:defRPr/>
            </a:pPr>
            <a:r>
              <a:rPr lang="tr-TR" sz="2200" b="1" dirty="0" smtClean="0">
                <a:solidFill>
                  <a:srgbClr val="FFFF00"/>
                </a:solidFill>
              </a:rPr>
              <a:t>NEDEN ŞİDDETE BAŞVURULUYOR?</a:t>
            </a:r>
            <a:endParaRPr lang="tr-TR" sz="2200" dirty="0" smtClean="0">
              <a:solidFill>
                <a:srgbClr val="FFFF00"/>
              </a:solidFill>
            </a:endParaRPr>
          </a:p>
          <a:p>
            <a:pPr algn="just">
              <a:lnSpc>
                <a:spcPct val="160000"/>
              </a:lnSpc>
              <a:buClr>
                <a:srgbClr val="FFC000"/>
              </a:buClr>
              <a:buFont typeface="Wingdings" pitchFamily="2" charset="2"/>
              <a:buChar char="§"/>
              <a:defRPr/>
            </a:pPr>
            <a:r>
              <a:rPr lang="tr-TR" sz="2100" dirty="0" smtClean="0">
                <a:solidFill>
                  <a:srgbClr val="FFFF00"/>
                </a:solidFill>
              </a:rPr>
              <a:t>Çocuğu eğitmek için geçerli bir yol olduğunu düşünmeleri (dayak cennetten çıkmadır.)</a:t>
            </a:r>
          </a:p>
          <a:p>
            <a:pPr>
              <a:lnSpc>
                <a:spcPct val="160000"/>
              </a:lnSpc>
              <a:buClr>
                <a:srgbClr val="FFC000"/>
              </a:buClr>
              <a:buFont typeface="Wingdings" pitchFamily="2" charset="2"/>
              <a:buChar char="§"/>
              <a:defRPr/>
            </a:pPr>
            <a:endParaRPr lang="tr-TR" sz="2400" dirty="0" smtClean="0">
              <a:solidFill>
                <a:srgbClr val="FFFF00"/>
              </a:solidFill>
            </a:endParaRPr>
          </a:p>
          <a:p>
            <a:pPr>
              <a:lnSpc>
                <a:spcPct val="160000"/>
              </a:lnSpc>
              <a:buClr>
                <a:srgbClr val="FFC000"/>
              </a:buClr>
              <a:buFont typeface="Wingdings" pitchFamily="2" charset="2"/>
              <a:buChar char="§"/>
              <a:defRPr/>
            </a:pPr>
            <a:endParaRPr lang="tr-TR" sz="2400" dirty="0" smtClean="0">
              <a:solidFill>
                <a:srgbClr val="FFFF00"/>
              </a:solidFill>
            </a:endParaRPr>
          </a:p>
          <a:p>
            <a:pPr>
              <a:lnSpc>
                <a:spcPct val="160000"/>
              </a:lnSpc>
              <a:buClr>
                <a:srgbClr val="FFC000"/>
              </a:buClr>
              <a:buFont typeface="Wingdings" pitchFamily="2" charset="2"/>
              <a:buChar char="§"/>
              <a:defRPr/>
            </a:pPr>
            <a:endParaRPr lang="tr-TR" sz="2400" dirty="0" smtClean="0">
              <a:solidFill>
                <a:srgbClr val="FFFF00"/>
              </a:solidFill>
            </a:endParaRPr>
          </a:p>
          <a:p>
            <a:pPr>
              <a:lnSpc>
                <a:spcPct val="160000"/>
              </a:lnSpc>
              <a:buClr>
                <a:srgbClr val="FFC000"/>
              </a:buClr>
              <a:buFont typeface="Wingdings" pitchFamily="2" charset="2"/>
              <a:buChar char="§"/>
              <a:defRPr/>
            </a:pPr>
            <a:endParaRPr lang="tr-TR" sz="2400" dirty="0" smtClean="0">
              <a:solidFill>
                <a:srgbClr val="FFFF00"/>
              </a:solidFill>
            </a:endParaRPr>
          </a:p>
          <a:p>
            <a:pPr>
              <a:lnSpc>
                <a:spcPct val="160000"/>
              </a:lnSpc>
              <a:buClr>
                <a:srgbClr val="FFC000"/>
              </a:buClr>
              <a:buFont typeface="Wingdings" pitchFamily="2" charset="2"/>
              <a:buChar char="§"/>
              <a:defRPr/>
            </a:pPr>
            <a:endParaRPr lang="tr-TR" sz="2400" dirty="0" smtClean="0">
              <a:solidFill>
                <a:srgbClr val="FFFF00"/>
              </a:solidFill>
            </a:endParaRPr>
          </a:p>
          <a:p>
            <a:pPr>
              <a:lnSpc>
                <a:spcPct val="160000"/>
              </a:lnSpc>
              <a:buClr>
                <a:srgbClr val="FFC000"/>
              </a:buClr>
              <a:buFont typeface="Wingdings" pitchFamily="2" charset="2"/>
              <a:buChar char="§"/>
              <a:defRPr/>
            </a:pPr>
            <a:endParaRPr lang="tr-TR" sz="2400" dirty="0" smtClean="0">
              <a:solidFill>
                <a:srgbClr val="FFFF00"/>
              </a:solidFill>
            </a:endParaRPr>
          </a:p>
          <a:p>
            <a:pPr>
              <a:lnSpc>
                <a:spcPct val="160000"/>
              </a:lnSpc>
              <a:buClr>
                <a:srgbClr val="FFC000"/>
              </a:buClr>
              <a:buFont typeface="Wingdings" pitchFamily="2" charset="2"/>
              <a:buChar char="§"/>
              <a:defRPr/>
            </a:pPr>
            <a:endParaRPr lang="tr-TR" sz="2400" dirty="0" smtClean="0">
              <a:solidFill>
                <a:srgbClr val="FFFF00"/>
              </a:solidFill>
            </a:endParaRPr>
          </a:p>
          <a:p>
            <a:pPr lvl="1">
              <a:lnSpc>
                <a:spcPct val="160000"/>
              </a:lnSpc>
              <a:buClr>
                <a:srgbClr val="FFC000"/>
              </a:buClr>
              <a:buFont typeface="Wingdings" pitchFamily="2" charset="2"/>
              <a:buChar char="§"/>
              <a:defRPr/>
            </a:pPr>
            <a:r>
              <a:rPr lang="tr-TR" sz="2100" dirty="0" smtClean="0">
                <a:solidFill>
                  <a:srgbClr val="FFFF00"/>
                </a:solidFill>
              </a:rPr>
              <a:t>Kişilik bozukluğu ya da ruhsal sorunu olan erişkin için çocuğun kolay bir kurban olması.</a:t>
            </a:r>
            <a:endParaRPr lang="en-AU" sz="1900" dirty="0" smtClean="0">
              <a:solidFill>
                <a:srgbClr val="FFFF00"/>
              </a:solidFill>
            </a:endParaRPr>
          </a:p>
          <a:p>
            <a:pPr lvl="1" algn="just">
              <a:lnSpc>
                <a:spcPct val="150000"/>
              </a:lnSpc>
            </a:pPr>
            <a:r>
              <a:rPr lang="tr-TR" sz="2100" dirty="0" smtClean="0">
                <a:solidFill>
                  <a:srgbClr val="FFFF00"/>
                </a:solidFill>
              </a:rPr>
              <a:t>Ö</a:t>
            </a:r>
            <a:r>
              <a:rPr lang="en-AU" sz="2100" dirty="0" err="1" smtClean="0">
                <a:solidFill>
                  <a:srgbClr val="FFFF00"/>
                </a:solidFill>
              </a:rPr>
              <a:t>fke</a:t>
            </a:r>
            <a:r>
              <a:rPr lang="en-AU" sz="2100" dirty="0" smtClean="0">
                <a:solidFill>
                  <a:srgbClr val="FFFF00"/>
                </a:solidFill>
              </a:rPr>
              <a:t> </a:t>
            </a:r>
            <a:r>
              <a:rPr lang="en-AU" sz="2100" dirty="0" err="1" smtClean="0">
                <a:solidFill>
                  <a:srgbClr val="FFFF00"/>
                </a:solidFill>
              </a:rPr>
              <a:t>ile</a:t>
            </a:r>
            <a:r>
              <a:rPr lang="en-AU" sz="2100" dirty="0" smtClean="0">
                <a:solidFill>
                  <a:srgbClr val="FFFF00"/>
                </a:solidFill>
              </a:rPr>
              <a:t> </a:t>
            </a:r>
            <a:r>
              <a:rPr lang="en-AU" sz="2100" dirty="0" err="1" smtClean="0">
                <a:solidFill>
                  <a:srgbClr val="FFFF00"/>
                </a:solidFill>
              </a:rPr>
              <a:t>yetişkinin</a:t>
            </a:r>
            <a:r>
              <a:rPr lang="tr-TR" sz="2100" dirty="0" smtClean="0">
                <a:solidFill>
                  <a:srgbClr val="FFFF00"/>
                </a:solidFill>
              </a:rPr>
              <a:t> </a:t>
            </a:r>
            <a:r>
              <a:rPr lang="en-AU" sz="2100" dirty="0" err="1" smtClean="0">
                <a:solidFill>
                  <a:srgbClr val="FFFF00"/>
                </a:solidFill>
              </a:rPr>
              <a:t>kontrolünü</a:t>
            </a:r>
            <a:r>
              <a:rPr lang="en-AU" sz="2100" dirty="0" smtClean="0">
                <a:solidFill>
                  <a:srgbClr val="FFFF00"/>
                </a:solidFill>
              </a:rPr>
              <a:t> </a:t>
            </a:r>
            <a:r>
              <a:rPr lang="en-AU" sz="2100" dirty="0" err="1" smtClean="0">
                <a:solidFill>
                  <a:srgbClr val="FFFF00"/>
                </a:solidFill>
              </a:rPr>
              <a:t>kaybetmesi</a:t>
            </a:r>
            <a:r>
              <a:rPr lang="en-AU" sz="2100" dirty="0" smtClean="0">
                <a:solidFill>
                  <a:srgbClr val="FFFF00"/>
                </a:solidFill>
              </a:rPr>
              <a:t> </a:t>
            </a:r>
            <a:r>
              <a:rPr lang="en-AU" sz="2100" dirty="0" err="1" smtClean="0">
                <a:solidFill>
                  <a:srgbClr val="FFFF00"/>
                </a:solidFill>
              </a:rPr>
              <a:t>sonucunda</a:t>
            </a:r>
            <a:r>
              <a:rPr lang="en-AU" sz="2100" dirty="0" smtClean="0">
                <a:solidFill>
                  <a:srgbClr val="FFFF00"/>
                </a:solidFill>
              </a:rPr>
              <a:t> </a:t>
            </a:r>
            <a:r>
              <a:rPr lang="en-AU" sz="2100" dirty="0" err="1" smtClean="0">
                <a:solidFill>
                  <a:srgbClr val="FFFF00"/>
                </a:solidFill>
              </a:rPr>
              <a:t>gelişebilir</a:t>
            </a:r>
            <a:r>
              <a:rPr lang="tr-TR" sz="2200" dirty="0" smtClean="0">
                <a:solidFill>
                  <a:srgbClr val="FFFF00"/>
                </a:solidFill>
              </a:rPr>
              <a:t>.</a:t>
            </a:r>
            <a:endParaRPr lang="en-AU" sz="2200" dirty="0" smtClean="0">
              <a:solidFill>
                <a:srgbClr val="FFFF00"/>
              </a:solidFill>
            </a:endParaRPr>
          </a:p>
          <a:p>
            <a:endParaRPr lang="tr-TR" dirty="0"/>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7543824" cy="1000108"/>
          </a:xfrm>
        </p:spPr>
        <p:txBody>
          <a:bodyPr>
            <a:normAutofit fontScale="90000"/>
          </a:bodyPr>
          <a:lstStyle/>
          <a:p>
            <a:pPr algn="ctr"/>
            <a:r>
              <a:rPr lang="tr-TR" sz="2800" dirty="0" smtClean="0">
                <a:latin typeface="Arial Black" pitchFamily="34" charset="0"/>
              </a:rPr>
              <a:t/>
            </a:r>
            <a:br>
              <a:rPr lang="tr-TR" sz="2800" dirty="0" smtClean="0">
                <a:latin typeface="Arial Black" pitchFamily="34" charset="0"/>
              </a:rPr>
            </a:br>
            <a:r>
              <a:rPr lang="tr-TR" sz="2800" dirty="0" smtClean="0">
                <a:latin typeface="Arial Black" pitchFamily="34" charset="0"/>
              </a:rPr>
              <a:t/>
            </a:r>
            <a:br>
              <a:rPr lang="tr-TR" sz="2800" dirty="0" smtClean="0">
                <a:latin typeface="Arial Black" pitchFamily="34" charset="0"/>
              </a:rPr>
            </a:br>
            <a:r>
              <a:rPr lang="tr-TR" sz="2800" dirty="0" smtClean="0">
                <a:latin typeface="Arial Black" pitchFamily="34" charset="0"/>
              </a:rPr>
              <a:t/>
            </a:r>
            <a:br>
              <a:rPr lang="tr-TR" sz="2800" dirty="0" smtClean="0">
                <a:latin typeface="Arial Black" pitchFamily="34" charset="0"/>
              </a:rPr>
            </a:br>
            <a:r>
              <a:rPr lang="tr-TR" sz="2800" dirty="0" smtClean="0">
                <a:latin typeface="Arial Black" pitchFamily="34" charset="0"/>
              </a:rPr>
              <a:t/>
            </a:r>
            <a:br>
              <a:rPr lang="tr-TR" sz="2800" dirty="0" smtClean="0">
                <a:latin typeface="Arial Black" pitchFamily="34" charset="0"/>
              </a:rPr>
            </a:br>
            <a:r>
              <a:rPr lang="tr-TR" sz="2800" dirty="0" smtClean="0">
                <a:latin typeface="Arial Black" pitchFamily="34" charset="0"/>
              </a:rPr>
              <a:t/>
            </a:r>
            <a:br>
              <a:rPr lang="tr-TR" sz="2800" dirty="0" smtClean="0">
                <a:latin typeface="Arial Black" pitchFamily="34" charset="0"/>
              </a:rPr>
            </a:br>
            <a:r>
              <a:rPr lang="tr-TR" sz="2800" dirty="0" err="1" smtClean="0">
                <a:latin typeface="Arial Black" pitchFamily="34" charset="0"/>
              </a:rPr>
              <a:t>Fİzİksel</a:t>
            </a:r>
            <a:r>
              <a:rPr lang="tr-TR" sz="2800" dirty="0" smtClean="0">
                <a:latin typeface="Arial Black" pitchFamily="34" charset="0"/>
              </a:rPr>
              <a:t> ceza </a:t>
            </a:r>
            <a:r>
              <a:rPr lang="tr-TR" sz="2800" dirty="0" err="1" smtClean="0">
                <a:latin typeface="Arial Black" pitchFamily="34" charset="0"/>
              </a:rPr>
              <a:t>dİsİplİn</a:t>
            </a:r>
            <a:r>
              <a:rPr lang="tr-TR" sz="2800" dirty="0" smtClean="0">
                <a:latin typeface="Arial Black" pitchFamily="34" charset="0"/>
              </a:rPr>
              <a:t> yöntemİ olarak kullanılmalı mı?</a:t>
            </a:r>
            <a:endParaRPr lang="tr-TR" dirty="0"/>
          </a:p>
        </p:txBody>
      </p:sp>
      <p:sp>
        <p:nvSpPr>
          <p:cNvPr id="3" name="2 İçerik Yer Tutucusu"/>
          <p:cNvSpPr>
            <a:spLocks noGrp="1"/>
          </p:cNvSpPr>
          <p:nvPr>
            <p:ph idx="1"/>
          </p:nvPr>
        </p:nvSpPr>
        <p:spPr>
          <a:xfrm>
            <a:off x="214282" y="1285860"/>
            <a:ext cx="7481918" cy="5169876"/>
          </a:xfrm>
        </p:spPr>
        <p:txBody>
          <a:bodyPr>
            <a:normAutofit lnSpcReduction="10000"/>
          </a:bodyPr>
          <a:lstStyle/>
          <a:p>
            <a:pPr algn="ctr">
              <a:lnSpc>
                <a:spcPct val="90000"/>
              </a:lnSpc>
              <a:buNone/>
            </a:pPr>
            <a:endParaRPr lang="tr-TR" b="1" dirty="0" smtClean="0"/>
          </a:p>
          <a:p>
            <a:pPr algn="ctr">
              <a:lnSpc>
                <a:spcPct val="90000"/>
              </a:lnSpc>
              <a:buNone/>
            </a:pPr>
            <a:r>
              <a:rPr lang="tr-TR" b="1" dirty="0" smtClean="0"/>
              <a:t>-HAYIR! Çünkü;</a:t>
            </a:r>
          </a:p>
          <a:p>
            <a:pPr lvl="1" algn="just">
              <a:lnSpc>
                <a:spcPct val="150000"/>
              </a:lnSpc>
            </a:pPr>
            <a:r>
              <a:rPr lang="tr-TR" dirty="0" smtClean="0">
                <a:solidFill>
                  <a:schemeClr val="tx1"/>
                </a:solidFill>
              </a:rPr>
              <a:t>Dış güdümlü otoriteye neden oluyor, “iyi” ve “kötü” davranışın içsel olarak öğrenilmesini sağlamıyor.</a:t>
            </a:r>
          </a:p>
          <a:p>
            <a:pPr lvl="1" algn="just">
              <a:lnSpc>
                <a:spcPct val="150000"/>
              </a:lnSpc>
            </a:pPr>
            <a:r>
              <a:rPr lang="tr-TR" dirty="0" smtClean="0">
                <a:solidFill>
                  <a:schemeClr val="tx1"/>
                </a:solidFill>
              </a:rPr>
              <a:t>Çocukta öfke ve haksızlığa uğramışlık duygusu yaratıyor.</a:t>
            </a:r>
          </a:p>
          <a:p>
            <a:pPr lvl="1" algn="just">
              <a:lnSpc>
                <a:spcPct val="150000"/>
              </a:lnSpc>
            </a:pPr>
            <a:r>
              <a:rPr lang="tr-TR" dirty="0" smtClean="0">
                <a:solidFill>
                  <a:schemeClr val="tx1"/>
                </a:solidFill>
              </a:rPr>
              <a:t>“Bedelini ödedim”, “Yenisini yapabilirim artık” duygusu yaratıyor.</a:t>
            </a:r>
          </a:p>
          <a:p>
            <a:pPr lvl="1" algn="just">
              <a:lnSpc>
                <a:spcPct val="150000"/>
              </a:lnSpc>
            </a:pPr>
            <a:r>
              <a:rPr lang="tr-TR" dirty="0" smtClean="0">
                <a:solidFill>
                  <a:schemeClr val="tx1"/>
                </a:solidFill>
              </a:rPr>
              <a:t>Giderek tolerans geliştiriyor.</a:t>
            </a:r>
          </a:p>
          <a:p>
            <a:endParaRPr lang="tr-TR"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illiyet.com.tr/YeniAnaResim/2011/11/17/fft99_mf1771832.Jpeg"/>
          <p:cNvPicPr>
            <a:picLocks noChangeAspect="1" noChangeArrowheads="1"/>
          </p:cNvPicPr>
          <p:nvPr/>
        </p:nvPicPr>
        <p:blipFill>
          <a:blip r:embed="rId2" cstate="print"/>
          <a:srcRect/>
          <a:stretch>
            <a:fillRect/>
          </a:stretch>
        </p:blipFill>
        <p:spPr bwMode="auto">
          <a:xfrm>
            <a:off x="2738118" y="1714488"/>
            <a:ext cx="2691138" cy="2350009"/>
          </a:xfrm>
          <a:prstGeom prst="rect">
            <a:avLst/>
          </a:prstGeom>
          <a:noFill/>
        </p:spPr>
      </p:pic>
      <p:pic>
        <p:nvPicPr>
          <p:cNvPr id="84994" name="Picture 2" descr="http://im.hthayat.com/2011/10/30/1000790_298x298.jpg?1319970786"/>
          <p:cNvPicPr>
            <a:picLocks noChangeAspect="1" noChangeArrowheads="1"/>
          </p:cNvPicPr>
          <p:nvPr/>
        </p:nvPicPr>
        <p:blipFill>
          <a:blip r:embed="rId3" cstate="print"/>
          <a:srcRect/>
          <a:stretch>
            <a:fillRect/>
          </a:stretch>
        </p:blipFill>
        <p:spPr bwMode="auto">
          <a:xfrm>
            <a:off x="0" y="4019550"/>
            <a:ext cx="2838450" cy="2838450"/>
          </a:xfrm>
          <a:prstGeom prst="rect">
            <a:avLst/>
          </a:prstGeom>
          <a:noFill/>
        </p:spPr>
      </p:pic>
      <p:sp>
        <p:nvSpPr>
          <p:cNvPr id="2" name="1 Başlık"/>
          <p:cNvSpPr>
            <a:spLocks noGrp="1"/>
          </p:cNvSpPr>
          <p:nvPr>
            <p:ph type="title"/>
          </p:nvPr>
        </p:nvSpPr>
        <p:spPr>
          <a:xfrm>
            <a:off x="500034" y="357166"/>
            <a:ext cx="7239000" cy="1714512"/>
          </a:xfrm>
        </p:spPr>
        <p:txBody>
          <a:bodyPr>
            <a:normAutofit fontScale="90000"/>
          </a:bodyPr>
          <a:lstStyle/>
          <a:p>
            <a:pPr algn="ctr"/>
            <a:r>
              <a:rPr lang="tr-TR" sz="4000" dirty="0" smtClean="0"/>
              <a:t/>
            </a:r>
            <a:br>
              <a:rPr lang="tr-TR" sz="4000" dirty="0" smtClean="0"/>
            </a:br>
            <a:r>
              <a:rPr lang="tr-TR" sz="4000" dirty="0" smtClean="0"/>
              <a:t/>
            </a:r>
            <a:br>
              <a:rPr lang="tr-TR" sz="4000" dirty="0" smtClean="0"/>
            </a:br>
            <a:r>
              <a:rPr lang="en-AU" sz="4000" dirty="0" smtClean="0"/>
              <a:t>F</a:t>
            </a:r>
            <a:r>
              <a:rPr lang="tr-TR" sz="4000" dirty="0" smtClean="0"/>
              <a:t>İ</a:t>
            </a:r>
            <a:r>
              <a:rPr lang="en-AU" sz="4000" dirty="0" smtClean="0"/>
              <a:t>z</a:t>
            </a:r>
            <a:r>
              <a:rPr lang="tr-TR" sz="4000" dirty="0" smtClean="0"/>
              <a:t>İ</a:t>
            </a:r>
            <a:r>
              <a:rPr lang="en-AU" sz="4000" dirty="0" err="1" smtClean="0"/>
              <a:t>ksel</a:t>
            </a:r>
            <a:r>
              <a:rPr lang="en-AU" sz="4000" dirty="0" smtClean="0"/>
              <a:t> </a:t>
            </a:r>
            <a:r>
              <a:rPr lang="tr-TR" sz="4000" dirty="0" smtClean="0"/>
              <a:t>İHMAL VE </a:t>
            </a:r>
            <a:r>
              <a:rPr lang="en-AU" sz="4000" dirty="0" err="1" smtClean="0"/>
              <a:t>İst</a:t>
            </a:r>
            <a:r>
              <a:rPr lang="tr-TR" sz="4000" dirty="0" smtClean="0"/>
              <a:t>İ</a:t>
            </a:r>
            <a:r>
              <a:rPr lang="en-AU" sz="4000" dirty="0" err="1" smtClean="0"/>
              <a:t>smar</a:t>
            </a:r>
            <a:r>
              <a:rPr lang="tr-TR" sz="4000" dirty="0" smtClean="0"/>
              <a:t>i</a:t>
            </a:r>
            <a:r>
              <a:rPr lang="en-AU" sz="4000" dirty="0" smtClean="0"/>
              <a:t>n </a:t>
            </a:r>
            <a:r>
              <a:rPr lang="en-AU" sz="4000" dirty="0" err="1" smtClean="0"/>
              <a:t>Sonuçlar</a:t>
            </a:r>
            <a:r>
              <a:rPr lang="tr-TR" sz="4000" dirty="0" smtClean="0"/>
              <a:t>I</a:t>
            </a:r>
            <a:r>
              <a:rPr lang="en-AU" sz="4000" dirty="0" smtClean="0"/>
              <a:t/>
            </a:r>
            <a:br>
              <a:rPr lang="en-AU" sz="4000" dirty="0" smtClean="0"/>
            </a:br>
            <a:endParaRPr lang="tr-TR" dirty="0"/>
          </a:p>
        </p:txBody>
      </p:sp>
      <p:sp>
        <p:nvSpPr>
          <p:cNvPr id="3" name="2 İçerik Yer Tutucusu"/>
          <p:cNvSpPr>
            <a:spLocks noGrp="1"/>
          </p:cNvSpPr>
          <p:nvPr>
            <p:ph idx="1"/>
          </p:nvPr>
        </p:nvSpPr>
        <p:spPr>
          <a:xfrm>
            <a:off x="357158" y="3929066"/>
            <a:ext cx="7500990" cy="1928826"/>
          </a:xfrm>
        </p:spPr>
        <p:txBody>
          <a:bodyPr>
            <a:normAutofit/>
          </a:bodyPr>
          <a:lstStyle/>
          <a:p>
            <a:pPr algn="ctr">
              <a:lnSpc>
                <a:spcPct val="150000"/>
              </a:lnSpc>
              <a:buClr>
                <a:schemeClr val="accent1"/>
              </a:buClr>
              <a:buSzPct val="150000"/>
              <a:buNone/>
            </a:pPr>
            <a:r>
              <a:rPr lang="en-AU" sz="2800" b="1" u="sng" dirty="0" err="1" smtClean="0">
                <a:latin typeface="Tahoma" pitchFamily="34" charset="0"/>
                <a:ea typeface="Tahoma" pitchFamily="34" charset="0"/>
                <a:cs typeface="Tahoma" pitchFamily="34" charset="0"/>
              </a:rPr>
              <a:t>Kısa</a:t>
            </a:r>
            <a:r>
              <a:rPr lang="en-AU" sz="2800" b="1" u="sng" dirty="0" smtClean="0">
                <a:latin typeface="Tahoma" pitchFamily="34" charset="0"/>
                <a:ea typeface="Tahoma" pitchFamily="34" charset="0"/>
                <a:cs typeface="Tahoma" pitchFamily="34" charset="0"/>
              </a:rPr>
              <a:t> </a:t>
            </a:r>
            <a:r>
              <a:rPr lang="en-AU" sz="2800" b="1" u="sng" dirty="0" err="1" smtClean="0">
                <a:latin typeface="Tahoma" pitchFamily="34" charset="0"/>
                <a:ea typeface="Tahoma" pitchFamily="34" charset="0"/>
                <a:cs typeface="Tahoma" pitchFamily="34" charset="0"/>
              </a:rPr>
              <a:t>dönemde</a:t>
            </a:r>
            <a:r>
              <a:rPr lang="en-AU" sz="2800" b="1" u="sng" dirty="0" smtClean="0">
                <a:latin typeface="Tahoma" pitchFamily="34" charset="0"/>
                <a:ea typeface="Tahoma" pitchFamily="34" charset="0"/>
                <a:cs typeface="Tahoma" pitchFamily="34" charset="0"/>
              </a:rPr>
              <a:t> </a:t>
            </a:r>
            <a:r>
              <a:rPr lang="en-AU" sz="2800" b="1" u="sng" dirty="0" err="1" smtClean="0">
                <a:latin typeface="Tahoma" pitchFamily="34" charset="0"/>
                <a:ea typeface="Tahoma" pitchFamily="34" charset="0"/>
                <a:cs typeface="Tahoma" pitchFamily="34" charset="0"/>
              </a:rPr>
              <a:t>görülenler</a:t>
            </a:r>
            <a:r>
              <a:rPr lang="en-AU" sz="2800" b="1" dirty="0" smtClean="0">
                <a:latin typeface="Tahoma" pitchFamily="34" charset="0"/>
                <a:ea typeface="Tahoma" pitchFamily="34" charset="0"/>
                <a:cs typeface="Tahoma" pitchFamily="34" charset="0"/>
              </a:rPr>
              <a:t>:</a:t>
            </a:r>
            <a:endParaRPr lang="en-AU" sz="2000" b="1" dirty="0" smtClean="0">
              <a:latin typeface="Tahoma" pitchFamily="34" charset="0"/>
              <a:ea typeface="Tahoma" pitchFamily="34" charset="0"/>
              <a:cs typeface="Tahoma" pitchFamily="34" charset="0"/>
            </a:endParaRPr>
          </a:p>
          <a:p>
            <a:pPr algn="ctr">
              <a:lnSpc>
                <a:spcPct val="150000"/>
              </a:lnSpc>
              <a:buClr>
                <a:schemeClr val="accent1"/>
              </a:buClr>
              <a:buSzPct val="150000"/>
              <a:buNone/>
            </a:pPr>
            <a:r>
              <a:rPr lang="en-AU" sz="2000" dirty="0" err="1" smtClean="0">
                <a:latin typeface="Tahoma" pitchFamily="34" charset="0"/>
                <a:ea typeface="Tahoma" pitchFamily="34" charset="0"/>
                <a:cs typeface="Tahoma" pitchFamily="34" charset="0"/>
              </a:rPr>
              <a:t>Morluklar</a:t>
            </a:r>
            <a:r>
              <a:rPr lang="en-AU" sz="2000" dirty="0" smtClean="0">
                <a:latin typeface="Tahoma" pitchFamily="34" charset="0"/>
                <a:ea typeface="Tahoma" pitchFamily="34" charset="0"/>
                <a:cs typeface="Tahoma" pitchFamily="34" charset="0"/>
              </a:rPr>
              <a:t>, </a:t>
            </a:r>
            <a:r>
              <a:rPr lang="en-AU" sz="2000" dirty="0" err="1" smtClean="0">
                <a:latin typeface="Tahoma" pitchFamily="34" charset="0"/>
                <a:ea typeface="Tahoma" pitchFamily="34" charset="0"/>
                <a:cs typeface="Tahoma" pitchFamily="34" charset="0"/>
              </a:rPr>
              <a:t>yaralar</a:t>
            </a:r>
            <a:r>
              <a:rPr lang="en-AU" sz="2000" dirty="0" smtClean="0">
                <a:latin typeface="Tahoma" pitchFamily="34" charset="0"/>
                <a:ea typeface="Tahoma" pitchFamily="34" charset="0"/>
                <a:cs typeface="Tahoma" pitchFamily="34" charset="0"/>
              </a:rPr>
              <a:t>, </a:t>
            </a:r>
            <a:r>
              <a:rPr lang="en-AU" sz="2000" dirty="0" err="1" smtClean="0">
                <a:latin typeface="Tahoma" pitchFamily="34" charset="0"/>
                <a:ea typeface="Tahoma" pitchFamily="34" charset="0"/>
                <a:cs typeface="Tahoma" pitchFamily="34" charset="0"/>
              </a:rPr>
              <a:t>kırıklar</a:t>
            </a:r>
            <a:r>
              <a:rPr lang="en-AU" sz="2000" dirty="0" smtClean="0">
                <a:latin typeface="Tahoma" pitchFamily="34" charset="0"/>
                <a:ea typeface="Tahoma" pitchFamily="34" charset="0"/>
                <a:cs typeface="Tahoma" pitchFamily="34" charset="0"/>
              </a:rPr>
              <a:t>.</a:t>
            </a:r>
            <a:r>
              <a:rPr lang="en-AU" sz="2000" dirty="0" smtClean="0">
                <a:effectLst>
                  <a:outerShdw blurRad="38100" dist="38100" dir="2700000" algn="tl">
                    <a:srgbClr val="000000"/>
                  </a:outerShdw>
                </a:effectLst>
                <a:latin typeface="Tahoma" pitchFamily="34" charset="0"/>
                <a:ea typeface="Tahoma" pitchFamily="34" charset="0"/>
                <a:cs typeface="Tahoma" pitchFamily="34" charset="0"/>
              </a:rPr>
              <a:t> </a:t>
            </a:r>
            <a:endParaRPr lang="tr-TR" dirty="0" smtClean="0">
              <a:latin typeface="Tahoma" pitchFamily="34" charset="0"/>
              <a:ea typeface="Tahoma" pitchFamily="34" charset="0"/>
              <a:cs typeface="Tahoma" pitchFamily="34" charset="0"/>
            </a:endParaRPr>
          </a:p>
          <a:p>
            <a:endParaRPr lang="tr-TR" dirty="0"/>
          </a:p>
        </p:txBody>
      </p:sp>
      <p:pic>
        <p:nvPicPr>
          <p:cNvPr id="5" name="Picture 12" descr="http://www.pressmedya.com/resim/haber/cocuk-olumlerinde-amerika-nin-utanci.jpg"/>
          <p:cNvPicPr>
            <a:picLocks noChangeAspect="1" noChangeArrowheads="1"/>
          </p:cNvPicPr>
          <p:nvPr/>
        </p:nvPicPr>
        <p:blipFill>
          <a:blip r:embed="rId4" cstate="print"/>
          <a:srcRect/>
          <a:stretch>
            <a:fillRect/>
          </a:stretch>
        </p:blipFill>
        <p:spPr bwMode="auto">
          <a:xfrm>
            <a:off x="5500694" y="4572009"/>
            <a:ext cx="2500330" cy="2285992"/>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www.cocukgelisimi.net/wp-content/uploads/2013/09/%C3%A7ekingenlik.jpg"/>
          <p:cNvPicPr>
            <a:picLocks noChangeAspect="1" noChangeArrowheads="1"/>
          </p:cNvPicPr>
          <p:nvPr/>
        </p:nvPicPr>
        <p:blipFill>
          <a:blip r:embed="rId2" cstate="print"/>
          <a:srcRect/>
          <a:stretch>
            <a:fillRect/>
          </a:stretch>
        </p:blipFill>
        <p:spPr bwMode="auto">
          <a:xfrm>
            <a:off x="1500166" y="1285860"/>
            <a:ext cx="5715000" cy="3219451"/>
          </a:xfrm>
          <a:prstGeom prst="rect">
            <a:avLst/>
          </a:prstGeom>
          <a:noFill/>
        </p:spPr>
      </p:pic>
      <p:sp>
        <p:nvSpPr>
          <p:cNvPr id="26627" name="Rectangle 3"/>
          <p:cNvSpPr>
            <a:spLocks noGrp="1" noChangeArrowheads="1"/>
          </p:cNvSpPr>
          <p:nvPr>
            <p:ph type="body" idx="1"/>
          </p:nvPr>
        </p:nvSpPr>
        <p:spPr>
          <a:xfrm>
            <a:off x="285720" y="428604"/>
            <a:ext cx="7776864" cy="6118970"/>
          </a:xfrm>
        </p:spPr>
        <p:txBody>
          <a:bodyPr>
            <a:normAutofit fontScale="92500" lnSpcReduction="20000"/>
          </a:bodyPr>
          <a:lstStyle/>
          <a:p>
            <a:pPr algn="ctr">
              <a:buNone/>
              <a:defRPr/>
            </a:pPr>
            <a:r>
              <a:rPr lang="tr-TR" sz="2800" dirty="0" smtClean="0">
                <a:solidFill>
                  <a:srgbClr val="FF3399"/>
                </a:solidFill>
                <a:effectLst>
                  <a:outerShdw blurRad="38100" dist="38100" dir="2700000" algn="tl">
                    <a:srgbClr val="000000"/>
                  </a:outerShdw>
                </a:effectLst>
              </a:rPr>
              <a:t>	</a:t>
            </a:r>
            <a:r>
              <a:rPr lang="en-AU" sz="2800" b="1" u="sng" dirty="0" err="1" smtClean="0">
                <a:effectLst>
                  <a:outerShdw blurRad="38100" dist="38100" dir="2700000" algn="tl">
                    <a:srgbClr val="000000"/>
                  </a:outerShdw>
                </a:effectLst>
                <a:latin typeface="Tahoma" pitchFamily="34" charset="0"/>
                <a:ea typeface="Tahoma" pitchFamily="34" charset="0"/>
                <a:cs typeface="Tahoma" pitchFamily="34" charset="0"/>
              </a:rPr>
              <a:t>Uzun</a:t>
            </a:r>
            <a:r>
              <a:rPr lang="en-AU" sz="2800" b="1" u="sng" dirty="0" smtClean="0">
                <a:effectLst>
                  <a:outerShdw blurRad="38100" dist="38100" dir="2700000" algn="tl">
                    <a:srgbClr val="000000"/>
                  </a:outerShdw>
                </a:effectLst>
                <a:latin typeface="Tahoma" pitchFamily="34" charset="0"/>
                <a:ea typeface="Tahoma" pitchFamily="34" charset="0"/>
                <a:cs typeface="Tahoma" pitchFamily="34" charset="0"/>
              </a:rPr>
              <a:t> </a:t>
            </a:r>
            <a:r>
              <a:rPr lang="en-AU" sz="2800" b="1" u="sng" dirty="0" err="1" smtClean="0">
                <a:effectLst>
                  <a:outerShdw blurRad="38100" dist="38100" dir="2700000" algn="tl">
                    <a:srgbClr val="000000"/>
                  </a:outerShdw>
                </a:effectLst>
                <a:latin typeface="Tahoma" pitchFamily="34" charset="0"/>
                <a:ea typeface="Tahoma" pitchFamily="34" charset="0"/>
                <a:cs typeface="Tahoma" pitchFamily="34" charset="0"/>
              </a:rPr>
              <a:t>dönemde</a:t>
            </a:r>
            <a:r>
              <a:rPr lang="en-AU" sz="2800" b="1" u="sng" dirty="0" smtClean="0">
                <a:effectLst>
                  <a:outerShdw blurRad="38100" dist="38100" dir="2700000" algn="tl">
                    <a:srgbClr val="000000"/>
                  </a:outerShdw>
                </a:effectLst>
                <a:latin typeface="Tahoma" pitchFamily="34" charset="0"/>
                <a:ea typeface="Tahoma" pitchFamily="34" charset="0"/>
                <a:cs typeface="Tahoma" pitchFamily="34" charset="0"/>
              </a:rPr>
              <a:t> </a:t>
            </a:r>
            <a:r>
              <a:rPr lang="en-AU" sz="2800" b="1" u="sng" dirty="0" err="1" smtClean="0">
                <a:effectLst>
                  <a:outerShdw blurRad="38100" dist="38100" dir="2700000" algn="tl">
                    <a:srgbClr val="000000"/>
                  </a:outerShdw>
                </a:effectLst>
                <a:latin typeface="Tahoma" pitchFamily="34" charset="0"/>
                <a:ea typeface="Tahoma" pitchFamily="34" charset="0"/>
                <a:cs typeface="Tahoma" pitchFamily="34" charset="0"/>
              </a:rPr>
              <a:t>görülenler</a:t>
            </a:r>
            <a:r>
              <a:rPr lang="en-AU" sz="2400" dirty="0" smtClean="0">
                <a:effectLst>
                  <a:outerShdw blurRad="38100" dist="38100" dir="2700000" algn="tl">
                    <a:srgbClr val="000000"/>
                  </a:outerShdw>
                </a:effectLst>
                <a:latin typeface="Tahoma" pitchFamily="34" charset="0"/>
                <a:ea typeface="Tahoma" pitchFamily="34" charset="0"/>
                <a:cs typeface="Tahoma" pitchFamily="34" charset="0"/>
              </a:rPr>
              <a:t>:</a:t>
            </a:r>
          </a:p>
          <a:p>
            <a:pPr algn="just" eaLnBrk="1" hangingPunct="1">
              <a:buFont typeface="Wingdings" pitchFamily="2" charset="2"/>
              <a:buNone/>
              <a:defRPr/>
            </a:pPr>
            <a:endParaRPr lang="tr-TR" sz="2800" dirty="0" smtClean="0">
              <a:solidFill>
                <a:srgbClr val="FF3399"/>
              </a:solidFill>
              <a:effectLst>
                <a:outerShdw blurRad="38100" dist="38100" dir="2700000" algn="tl">
                  <a:srgbClr val="000000"/>
                </a:outerShdw>
              </a:effectLst>
            </a:endParaRPr>
          </a:p>
          <a:p>
            <a:pPr algn="just" eaLnBrk="1" hangingPunct="1">
              <a:lnSpc>
                <a:spcPct val="150000"/>
              </a:lnSpc>
              <a:defRPr/>
            </a:pPr>
            <a:r>
              <a:rPr lang="tr-TR" sz="2800" b="1" dirty="0" smtClean="0"/>
              <a:t>Sosyal işlevsellik alanında </a:t>
            </a:r>
            <a:r>
              <a:rPr lang="tr-TR" sz="2800" dirty="0" smtClean="0"/>
              <a:t>birçok </a:t>
            </a:r>
            <a:r>
              <a:rPr lang="tr-TR" sz="2800" b="1" dirty="0" smtClean="0"/>
              <a:t>eksiklik</a:t>
            </a:r>
            <a:r>
              <a:rPr lang="tr-TR" sz="2800" dirty="0" smtClean="0"/>
              <a:t> fark edilmektedir.</a:t>
            </a:r>
          </a:p>
          <a:p>
            <a:pPr algn="just" eaLnBrk="1" hangingPunct="1">
              <a:lnSpc>
                <a:spcPct val="150000"/>
              </a:lnSpc>
              <a:defRPr/>
            </a:pPr>
            <a:endParaRPr lang="tr-TR" sz="2800" dirty="0" smtClean="0"/>
          </a:p>
          <a:p>
            <a:pPr algn="just" eaLnBrk="1" hangingPunct="1">
              <a:lnSpc>
                <a:spcPct val="150000"/>
              </a:lnSpc>
              <a:defRPr/>
            </a:pPr>
            <a:r>
              <a:rPr lang="tr-TR" sz="2800" dirty="0" smtClean="0"/>
              <a:t>Bu çocuklar </a:t>
            </a:r>
            <a:r>
              <a:rPr lang="tr-TR" sz="2800" b="1" dirty="0" smtClean="0"/>
              <a:t>yakın ilişki kurmakta güçlük </a:t>
            </a:r>
            <a:r>
              <a:rPr lang="tr-TR" sz="2800" dirty="0" smtClean="0"/>
              <a:t>çekmektedirler.</a:t>
            </a:r>
          </a:p>
          <a:p>
            <a:pPr algn="just" eaLnBrk="1" hangingPunct="1">
              <a:lnSpc>
                <a:spcPct val="150000"/>
              </a:lnSpc>
              <a:buNone/>
              <a:defRPr/>
            </a:pPr>
            <a:endParaRPr lang="tr-TR" sz="2800" dirty="0" smtClean="0"/>
          </a:p>
          <a:p>
            <a:pPr algn="just" eaLnBrk="1" hangingPunct="1">
              <a:lnSpc>
                <a:spcPct val="150000"/>
              </a:lnSpc>
              <a:defRPr/>
            </a:pPr>
            <a:r>
              <a:rPr lang="tr-TR" sz="2800" dirty="0" smtClean="0"/>
              <a:t>Daha </a:t>
            </a:r>
            <a:r>
              <a:rPr lang="tr-TR" sz="2800" b="1" dirty="0" smtClean="0"/>
              <a:t>çatışmalı, duygusal yoğunluğu az, yoğun öfke ve istismar davranışı içeren ilişkiler </a:t>
            </a:r>
            <a:r>
              <a:rPr lang="tr-TR" sz="2800" dirty="0" smtClean="0"/>
              <a:t>kurabilmektedirler.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RAM\Desktop\Yeni klasör\resimler\cartoon-success-8231650.jpg"/>
          <p:cNvPicPr>
            <a:picLocks noChangeAspect="1" noChangeArrowheads="1"/>
          </p:cNvPicPr>
          <p:nvPr/>
        </p:nvPicPr>
        <p:blipFill>
          <a:blip r:embed="rId3" cstate="print"/>
          <a:srcRect/>
          <a:stretch>
            <a:fillRect/>
          </a:stretch>
        </p:blipFill>
        <p:spPr bwMode="auto">
          <a:xfrm>
            <a:off x="2928926" y="2214554"/>
            <a:ext cx="2350722" cy="1928826"/>
          </a:xfrm>
          <a:prstGeom prst="rect">
            <a:avLst/>
          </a:prstGeom>
          <a:noFill/>
        </p:spPr>
      </p:pic>
      <p:sp>
        <p:nvSpPr>
          <p:cNvPr id="27651" name="Rectangle 3"/>
          <p:cNvSpPr>
            <a:spLocks noGrp="1" noChangeArrowheads="1"/>
          </p:cNvSpPr>
          <p:nvPr>
            <p:ph type="body" idx="1"/>
          </p:nvPr>
        </p:nvSpPr>
        <p:spPr>
          <a:xfrm>
            <a:off x="428596" y="428604"/>
            <a:ext cx="7258072" cy="5857916"/>
          </a:xfrm>
        </p:spPr>
        <p:txBody>
          <a:bodyPr/>
          <a:lstStyle/>
          <a:p>
            <a:pPr algn="just" eaLnBrk="1" hangingPunct="1">
              <a:lnSpc>
                <a:spcPct val="150000"/>
              </a:lnSpc>
              <a:defRPr/>
            </a:pPr>
            <a:r>
              <a:rPr lang="tr-TR" dirty="0" smtClean="0"/>
              <a:t>Fiziksel istismar ve ihmale uğramış çocuklarda </a:t>
            </a:r>
            <a:r>
              <a:rPr lang="tr-TR" b="1" dirty="0" smtClean="0"/>
              <a:t>bilişsel yetilerde bozukluk ve akademik başarısızlığa sık rastlanılmaktadır.</a:t>
            </a:r>
          </a:p>
          <a:p>
            <a:pPr algn="just" eaLnBrk="1" hangingPunct="1">
              <a:lnSpc>
                <a:spcPct val="150000"/>
              </a:lnSpc>
              <a:buNone/>
              <a:defRPr/>
            </a:pPr>
            <a:endParaRPr lang="tr-TR" dirty="0" smtClean="0"/>
          </a:p>
          <a:p>
            <a:pPr algn="just" eaLnBrk="1" hangingPunct="1">
              <a:lnSpc>
                <a:spcPct val="150000"/>
              </a:lnSpc>
              <a:defRPr/>
            </a:pPr>
            <a:endParaRPr lang="tr-TR" dirty="0" smtClean="0"/>
          </a:p>
          <a:p>
            <a:pPr algn="just" eaLnBrk="1" hangingPunct="1">
              <a:lnSpc>
                <a:spcPct val="150000"/>
              </a:lnSpc>
              <a:buNone/>
              <a:defRPr/>
            </a:pPr>
            <a:endParaRPr lang="tr-TR" dirty="0" smtClean="0"/>
          </a:p>
          <a:p>
            <a:pPr algn="just" eaLnBrk="1" hangingPunct="1">
              <a:lnSpc>
                <a:spcPct val="150000"/>
              </a:lnSpc>
              <a:defRPr/>
            </a:pPr>
            <a:r>
              <a:rPr lang="tr-TR" dirty="0" smtClean="0"/>
              <a:t>Bu çocuklarda nedeni tam olarak anlaşılamamakla birlikte, yüksek oranda </a:t>
            </a:r>
            <a:r>
              <a:rPr lang="tr-TR" b="1" dirty="0" smtClean="0"/>
              <a:t>nörolojik bozukluk </a:t>
            </a:r>
            <a:r>
              <a:rPr lang="tr-TR" dirty="0" smtClean="0"/>
              <a:t>bildirilmektedir.</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620688"/>
            <a:ext cx="7355160" cy="5832500"/>
          </a:xfrm>
        </p:spPr>
        <p:txBody>
          <a:bodyPr>
            <a:normAutofit/>
          </a:bodyPr>
          <a:lstStyle/>
          <a:p>
            <a:pPr algn="just">
              <a:lnSpc>
                <a:spcPct val="150000"/>
              </a:lnSpc>
              <a:defRPr/>
            </a:pPr>
            <a:r>
              <a:rPr lang="tr-TR" sz="2400" dirty="0" smtClean="0"/>
              <a:t>Fiziksel istismara uğramış kişilerde </a:t>
            </a:r>
            <a:r>
              <a:rPr lang="tr-TR" sz="2400" b="1" dirty="0" smtClean="0"/>
              <a:t>intihar düşünceleri ve girişimleri</a:t>
            </a:r>
            <a:r>
              <a:rPr lang="tr-TR" sz="2400" dirty="0" smtClean="0"/>
              <a:t>ne daha yüksek oranda rastlanılmaktadır .</a:t>
            </a:r>
          </a:p>
          <a:p>
            <a:pPr algn="just">
              <a:lnSpc>
                <a:spcPct val="150000"/>
              </a:lnSpc>
              <a:defRPr/>
            </a:pPr>
            <a:endParaRPr lang="tr-TR" sz="2400" dirty="0" smtClean="0"/>
          </a:p>
          <a:p>
            <a:pPr algn="just">
              <a:lnSpc>
                <a:spcPct val="150000"/>
              </a:lnSpc>
              <a:buNone/>
              <a:defRPr/>
            </a:pPr>
            <a:endParaRPr lang="tr-TR" sz="2400" dirty="0" smtClean="0"/>
          </a:p>
          <a:p>
            <a:pPr algn="just">
              <a:lnSpc>
                <a:spcPct val="150000"/>
              </a:lnSpc>
              <a:buNone/>
              <a:defRPr/>
            </a:pPr>
            <a:endParaRPr lang="tr-TR" sz="2400" dirty="0" smtClean="0"/>
          </a:p>
          <a:p>
            <a:pPr algn="just">
              <a:lnSpc>
                <a:spcPct val="150000"/>
              </a:lnSpc>
              <a:defRPr/>
            </a:pPr>
            <a:r>
              <a:rPr lang="tr-TR" sz="2400" dirty="0" smtClean="0"/>
              <a:t>Bu çocuklarda kontrollere göre daha yüksek oranda </a:t>
            </a:r>
            <a:r>
              <a:rPr lang="tr-TR" sz="2400" b="1" dirty="0" smtClean="0"/>
              <a:t>davranış bozukluğu ve karşı olma, karşı gelme bozukluğu </a:t>
            </a:r>
            <a:r>
              <a:rPr lang="tr-TR" sz="2400" dirty="0" smtClean="0"/>
              <a:t>görülmektedir.</a:t>
            </a:r>
          </a:p>
          <a:p>
            <a:pPr algn="just">
              <a:lnSpc>
                <a:spcPct val="150000"/>
              </a:lnSpc>
              <a:buNone/>
              <a:defRPr/>
            </a:pPr>
            <a:endParaRPr lang="tr-TR" sz="2400" dirty="0" smtClean="0"/>
          </a:p>
          <a:p>
            <a:pPr algn="just" eaLnBrk="1" hangingPunct="1">
              <a:lnSpc>
                <a:spcPct val="150000"/>
              </a:lnSpc>
              <a:defRPr/>
            </a:pPr>
            <a:endParaRPr lang="tr-TR" sz="2400" dirty="0" smtClean="0"/>
          </a:p>
        </p:txBody>
      </p:sp>
      <p:pic>
        <p:nvPicPr>
          <p:cNvPr id="90114" name="Picture 2" descr="http://www.e-psikiyatri.com/wp-content/uploads/2012/05/ergenlik7.jpg"/>
          <p:cNvPicPr>
            <a:picLocks noChangeAspect="1" noChangeArrowheads="1"/>
          </p:cNvPicPr>
          <p:nvPr/>
        </p:nvPicPr>
        <p:blipFill>
          <a:blip r:embed="rId2" cstate="print"/>
          <a:srcRect/>
          <a:stretch>
            <a:fillRect/>
          </a:stretch>
        </p:blipFill>
        <p:spPr bwMode="auto">
          <a:xfrm>
            <a:off x="1000100" y="2428868"/>
            <a:ext cx="2928958" cy="1776096"/>
          </a:xfrm>
          <a:prstGeom prst="rect">
            <a:avLst/>
          </a:prstGeom>
          <a:noFill/>
        </p:spPr>
      </p:pic>
      <p:pic>
        <p:nvPicPr>
          <p:cNvPr id="90116" name="Picture 4" descr="http://www.psikologankara.net/wp-content/uploads/2011/04/ergenlerde-intihar.jpg"/>
          <p:cNvPicPr>
            <a:picLocks noChangeAspect="1" noChangeArrowheads="1"/>
          </p:cNvPicPr>
          <p:nvPr/>
        </p:nvPicPr>
        <p:blipFill>
          <a:blip r:embed="rId3" cstate="print"/>
          <a:srcRect/>
          <a:stretch>
            <a:fillRect/>
          </a:stretch>
        </p:blipFill>
        <p:spPr bwMode="auto">
          <a:xfrm>
            <a:off x="4500562" y="2339570"/>
            <a:ext cx="2500330" cy="1875248"/>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04664"/>
            <a:ext cx="7239000" cy="516672"/>
          </a:xfrm>
        </p:spPr>
        <p:txBody>
          <a:bodyPr>
            <a:normAutofit fontScale="90000"/>
          </a:bodyPr>
          <a:lstStyle/>
          <a:p>
            <a:pPr algn="ctr"/>
            <a:r>
              <a:rPr lang="tr-TR" sz="4000" dirty="0" err="1" smtClean="0"/>
              <a:t>ÇOCUKluk</a:t>
            </a:r>
            <a:r>
              <a:rPr lang="tr-TR" sz="4000" dirty="0" smtClean="0"/>
              <a:t> KAVRAMI</a:t>
            </a:r>
            <a:endParaRPr lang="tr-TR" dirty="0"/>
          </a:p>
        </p:txBody>
      </p:sp>
      <p:sp>
        <p:nvSpPr>
          <p:cNvPr id="3" name="2 İçerik Yer Tutucusu"/>
          <p:cNvSpPr>
            <a:spLocks noGrp="1"/>
          </p:cNvSpPr>
          <p:nvPr>
            <p:ph idx="1"/>
          </p:nvPr>
        </p:nvSpPr>
        <p:spPr>
          <a:xfrm>
            <a:off x="251520" y="1052736"/>
            <a:ext cx="7488832" cy="5544616"/>
          </a:xfrm>
        </p:spPr>
        <p:txBody>
          <a:bodyPr>
            <a:normAutofit fontScale="77500" lnSpcReduction="20000"/>
          </a:bodyPr>
          <a:lstStyle/>
          <a:p>
            <a:pPr algn="just">
              <a:lnSpc>
                <a:spcPct val="160000"/>
              </a:lnSpc>
              <a:buNone/>
            </a:pPr>
            <a:r>
              <a:rPr lang="tr-TR" sz="3100" dirty="0" smtClean="0"/>
              <a:t>       </a:t>
            </a:r>
            <a:r>
              <a:rPr lang="tr-TR" sz="3100" b="1" dirty="0" smtClean="0"/>
              <a:t>Çocuk Hakları Sözleşmesi </a:t>
            </a:r>
          </a:p>
          <a:p>
            <a:pPr algn="just">
              <a:lnSpc>
                <a:spcPct val="160000"/>
              </a:lnSpc>
              <a:buFont typeface="Wingdings" pitchFamily="2" charset="2"/>
              <a:buNone/>
            </a:pPr>
            <a:r>
              <a:rPr lang="tr-TR" sz="3100" b="1" dirty="0" smtClean="0"/>
              <a:t>       Madde 1: </a:t>
            </a:r>
            <a:r>
              <a:rPr lang="tr-TR" sz="3100" dirty="0" smtClean="0"/>
              <a:t>Bu sözleşme uyarınca çocuğa uygulanabilecek olan kanuna göre daha erken yaşta reşit olma durumu hariç, </a:t>
            </a:r>
            <a:r>
              <a:rPr lang="tr-TR" sz="3100" b="1" dirty="0" smtClean="0"/>
              <a:t>18 yaşına </a:t>
            </a:r>
            <a:r>
              <a:rPr lang="tr-TR" sz="3100" dirty="0" smtClean="0"/>
              <a:t>kadar her birey çocuk sayılır.</a:t>
            </a:r>
          </a:p>
          <a:p>
            <a:pPr marL="468313" indent="-468313" eaLnBrk="0" hangingPunct="0">
              <a:lnSpc>
                <a:spcPct val="160000"/>
              </a:lnSpc>
              <a:spcBef>
                <a:spcPts val="750"/>
              </a:spcBef>
              <a:buClr>
                <a:srgbClr val="CC0000"/>
              </a:buClr>
              <a:buSzPct val="65000"/>
              <a:buFont typeface="Wingdings" pitchFamily="2" charset="2"/>
              <a:buNone/>
              <a:defRPr/>
            </a:pPr>
            <a:r>
              <a:rPr lang="tr-TR" sz="3100" b="1" kern="0" dirty="0" smtClean="0"/>
              <a:t>        T.C.K.’ ya göre;</a:t>
            </a:r>
          </a:p>
          <a:p>
            <a:pPr marL="468313" indent="-468313" algn="just" eaLnBrk="0" hangingPunct="0">
              <a:lnSpc>
                <a:spcPct val="160000"/>
              </a:lnSpc>
              <a:spcBef>
                <a:spcPts val="750"/>
              </a:spcBef>
              <a:buClr>
                <a:srgbClr val="CC0000"/>
              </a:buClr>
              <a:buSzPct val="65000"/>
              <a:buFont typeface="Wingdings" pitchFamily="2" charset="2"/>
              <a:buNone/>
              <a:defRPr/>
            </a:pPr>
            <a:r>
              <a:rPr lang="tr-TR" sz="3100" kern="0" dirty="0" smtClean="0"/>
              <a:t>        5395 sayılı çocuk koruma kanunun 1. maddesi gereğince çocuk, daha </a:t>
            </a:r>
            <a:r>
              <a:rPr lang="tr-TR" sz="3100" b="1" kern="0" dirty="0" smtClean="0"/>
              <a:t>erken yaşta ergin olsa bile</a:t>
            </a:r>
            <a:r>
              <a:rPr lang="tr-TR" sz="3100" kern="0" dirty="0" smtClean="0"/>
              <a:t>, </a:t>
            </a:r>
            <a:r>
              <a:rPr lang="tr-TR" sz="3100" b="1" kern="0" dirty="0" smtClean="0"/>
              <a:t>18 yaşı</a:t>
            </a:r>
            <a:r>
              <a:rPr lang="tr-TR" sz="3100" kern="0" dirty="0" smtClean="0"/>
              <a:t>nı doldurmamış kişidir.</a:t>
            </a:r>
            <a:endParaRPr lang="tr-TR"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28596" y="4643446"/>
            <a:ext cx="7043758" cy="1928826"/>
          </a:xfrm>
        </p:spPr>
        <p:txBody>
          <a:bodyPr>
            <a:normAutofit lnSpcReduction="10000"/>
          </a:bodyPr>
          <a:lstStyle/>
          <a:p>
            <a:pPr algn="just" eaLnBrk="1" hangingPunct="1">
              <a:lnSpc>
                <a:spcPct val="150000"/>
              </a:lnSpc>
              <a:defRPr/>
            </a:pPr>
            <a:r>
              <a:rPr lang="tr-TR" sz="2800" b="1" dirty="0" smtClean="0"/>
              <a:t>Saldırgan ve suça yönelik davranışlar </a:t>
            </a:r>
            <a:r>
              <a:rPr lang="tr-TR" sz="2800" dirty="0" smtClean="0"/>
              <a:t>fiziksel istismar ve ihmalle en sık birliktelik gösteren sorunlardır.</a:t>
            </a:r>
          </a:p>
          <a:p>
            <a:pPr algn="just" eaLnBrk="1" hangingPunct="1">
              <a:lnSpc>
                <a:spcPct val="150000"/>
              </a:lnSpc>
              <a:defRPr/>
            </a:pPr>
            <a:endParaRPr lang="tr-TR" sz="2800" dirty="0" smtClean="0"/>
          </a:p>
        </p:txBody>
      </p:sp>
      <p:pic>
        <p:nvPicPr>
          <p:cNvPr id="91138" name="Picture 2" descr="http://www.gazeteipekyol.com/images/news/2013-08-26-suca-suruklenen-cocuk-sayisi-hizla-artiyor.jpg"/>
          <p:cNvPicPr>
            <a:picLocks noChangeAspect="1" noChangeArrowheads="1"/>
          </p:cNvPicPr>
          <p:nvPr/>
        </p:nvPicPr>
        <p:blipFill>
          <a:blip r:embed="rId2" cstate="print"/>
          <a:srcRect/>
          <a:stretch>
            <a:fillRect/>
          </a:stretch>
        </p:blipFill>
        <p:spPr bwMode="auto">
          <a:xfrm>
            <a:off x="642910" y="214290"/>
            <a:ext cx="6500858" cy="4203801"/>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7258072" cy="6000792"/>
          </a:xfrm>
        </p:spPr>
        <p:txBody>
          <a:bodyPr>
            <a:normAutofit fontScale="77500" lnSpcReduction="20000"/>
          </a:bodyPr>
          <a:lstStyle/>
          <a:p>
            <a:pPr algn="just">
              <a:lnSpc>
                <a:spcPct val="150000"/>
              </a:lnSpc>
              <a:defRPr/>
            </a:pPr>
            <a:r>
              <a:rPr lang="tr-TR" b="1" dirty="0" smtClean="0"/>
              <a:t>Madde kötüye kullanımı</a:t>
            </a:r>
            <a:r>
              <a:rPr lang="tr-TR" dirty="0" smtClean="0"/>
              <a:t>, </a:t>
            </a:r>
            <a:r>
              <a:rPr lang="tr-TR" b="1" dirty="0" err="1" smtClean="0"/>
              <a:t>psikopatik</a:t>
            </a:r>
            <a:r>
              <a:rPr lang="tr-TR" b="1" dirty="0" smtClean="0"/>
              <a:t> kişilik bozuklukları</a:t>
            </a:r>
            <a:r>
              <a:rPr lang="tr-TR" dirty="0" smtClean="0"/>
              <a:t>,</a:t>
            </a:r>
          </a:p>
          <a:p>
            <a:pPr algn="just">
              <a:lnSpc>
                <a:spcPct val="150000"/>
              </a:lnSpc>
              <a:defRPr/>
            </a:pPr>
            <a:endParaRPr lang="tr-TR" dirty="0" smtClean="0"/>
          </a:p>
          <a:p>
            <a:pPr algn="just">
              <a:lnSpc>
                <a:spcPct val="150000"/>
              </a:lnSpc>
              <a:defRPr/>
            </a:pPr>
            <a:r>
              <a:rPr lang="tr-TR" b="1" dirty="0" smtClean="0"/>
              <a:t>Tehlikeli cinsel deneyimler</a:t>
            </a:r>
            <a:r>
              <a:rPr lang="tr-TR" dirty="0" smtClean="0"/>
              <a:t> gibi </a:t>
            </a:r>
            <a:r>
              <a:rPr lang="tr-TR" b="1" dirty="0" smtClean="0"/>
              <a:t>sağlığı tehdit eden davranışlar</a:t>
            </a:r>
            <a:r>
              <a:rPr lang="tr-TR" dirty="0" smtClean="0"/>
              <a:t>, </a:t>
            </a:r>
          </a:p>
          <a:p>
            <a:pPr algn="just">
              <a:lnSpc>
                <a:spcPct val="150000"/>
              </a:lnSpc>
              <a:defRPr/>
            </a:pPr>
            <a:endParaRPr lang="tr-TR" dirty="0" smtClean="0"/>
          </a:p>
          <a:p>
            <a:pPr algn="just">
              <a:lnSpc>
                <a:spcPct val="150000"/>
              </a:lnSpc>
              <a:defRPr/>
            </a:pPr>
            <a:r>
              <a:rPr lang="tr-TR" b="1" dirty="0" smtClean="0"/>
              <a:t>Dikkat eksikliği ve </a:t>
            </a:r>
            <a:r>
              <a:rPr lang="tr-TR" b="1" dirty="0" err="1" smtClean="0"/>
              <a:t>hiperaktivite</a:t>
            </a:r>
            <a:r>
              <a:rPr lang="tr-TR" b="1" dirty="0" smtClean="0"/>
              <a:t> bozukluğu</a:t>
            </a:r>
            <a:r>
              <a:rPr lang="tr-TR" dirty="0" smtClean="0"/>
              <a:t>,</a:t>
            </a:r>
          </a:p>
          <a:p>
            <a:pPr algn="just">
              <a:lnSpc>
                <a:spcPct val="150000"/>
              </a:lnSpc>
              <a:defRPr/>
            </a:pPr>
            <a:endParaRPr lang="tr-TR" dirty="0" smtClean="0"/>
          </a:p>
          <a:p>
            <a:pPr algn="just">
              <a:lnSpc>
                <a:spcPct val="150000"/>
              </a:lnSpc>
              <a:defRPr/>
            </a:pPr>
            <a:r>
              <a:rPr lang="tr-TR" dirty="0" smtClean="0"/>
              <a:t>Ve </a:t>
            </a:r>
            <a:r>
              <a:rPr lang="tr-TR" b="1" dirty="0" smtClean="0"/>
              <a:t>kaygı bozuklukları </a:t>
            </a:r>
            <a:r>
              <a:rPr lang="tr-TR" dirty="0" smtClean="0"/>
              <a:t>gibi psikiyatrik hastalıklar da fiziksel istismar ve ihmale uğramış çocuklarda daha sık saptanmaktadır.</a:t>
            </a:r>
          </a:p>
          <a:p>
            <a:pPr algn="just">
              <a:lnSpc>
                <a:spcPct val="150000"/>
              </a:lnSpc>
              <a:defRPr/>
            </a:pPr>
            <a:endParaRPr lang="tr-TR" dirty="0" smtClean="0"/>
          </a:p>
          <a:p>
            <a:pPr algn="just">
              <a:lnSpc>
                <a:spcPct val="150000"/>
              </a:lnSpc>
              <a:defRPr/>
            </a:pPr>
            <a:r>
              <a:rPr lang="tr-TR" dirty="0" smtClean="0"/>
              <a:t>Ağır fiziksel istismar vakalarında </a:t>
            </a:r>
            <a:r>
              <a:rPr lang="tr-TR" b="1" dirty="0" smtClean="0"/>
              <a:t>travma sonrası stres bozukluğu</a:t>
            </a:r>
            <a:r>
              <a:rPr lang="tr-TR" dirty="0" smtClean="0"/>
              <a:t> görülebilmektedir.</a:t>
            </a:r>
            <a:endParaRPr lang="tr-TR" dirty="0"/>
          </a:p>
        </p:txBody>
      </p:sp>
      <p:sp>
        <p:nvSpPr>
          <p:cNvPr id="4" name="3 Serbest Form"/>
          <p:cNvSpPr/>
          <p:nvPr/>
        </p:nvSpPr>
        <p:spPr>
          <a:xfrm>
            <a:off x="22034" y="848299"/>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4 Serbest Form"/>
          <p:cNvSpPr/>
          <p:nvPr/>
        </p:nvSpPr>
        <p:spPr>
          <a:xfrm>
            <a:off x="0" y="4929198"/>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Serbest Form"/>
          <p:cNvSpPr/>
          <p:nvPr/>
        </p:nvSpPr>
        <p:spPr>
          <a:xfrm>
            <a:off x="0" y="3143248"/>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6 Serbest Form"/>
          <p:cNvSpPr/>
          <p:nvPr/>
        </p:nvSpPr>
        <p:spPr>
          <a:xfrm>
            <a:off x="0" y="4929198"/>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7 Serbest Form"/>
          <p:cNvSpPr/>
          <p:nvPr/>
        </p:nvSpPr>
        <p:spPr>
          <a:xfrm>
            <a:off x="0" y="1928802"/>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8 Serbest Form"/>
          <p:cNvSpPr/>
          <p:nvPr/>
        </p:nvSpPr>
        <p:spPr>
          <a:xfrm>
            <a:off x="0" y="857232"/>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9 Serbest Form"/>
          <p:cNvSpPr/>
          <p:nvPr/>
        </p:nvSpPr>
        <p:spPr>
          <a:xfrm>
            <a:off x="0" y="2000240"/>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Serbest Form"/>
          <p:cNvSpPr/>
          <p:nvPr/>
        </p:nvSpPr>
        <p:spPr>
          <a:xfrm>
            <a:off x="0" y="3071810"/>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7239000" cy="5812818"/>
          </a:xfrm>
        </p:spPr>
        <p:txBody>
          <a:bodyPr/>
          <a:lstStyle/>
          <a:p>
            <a:r>
              <a:rPr lang="tr-TR" dirty="0" smtClean="0"/>
              <a:t>Düşük benlik saygısı</a:t>
            </a:r>
          </a:p>
          <a:p>
            <a:endParaRPr lang="tr-TR" dirty="0" smtClean="0"/>
          </a:p>
          <a:p>
            <a:endParaRPr lang="tr-TR" dirty="0" smtClean="0"/>
          </a:p>
          <a:p>
            <a:r>
              <a:rPr lang="tr-TR" dirty="0" smtClean="0"/>
              <a:t>Öfke ve intikam duyguları</a:t>
            </a:r>
          </a:p>
          <a:p>
            <a:endParaRPr lang="tr-TR" dirty="0" smtClean="0"/>
          </a:p>
          <a:p>
            <a:endParaRPr lang="tr-TR" dirty="0" smtClean="0"/>
          </a:p>
          <a:p>
            <a:r>
              <a:rPr lang="tr-TR" dirty="0" smtClean="0"/>
              <a:t>Mutsuzluk ve depresyonun diğer belirtileri</a:t>
            </a:r>
          </a:p>
          <a:p>
            <a:endParaRPr lang="tr-TR" dirty="0" smtClean="0"/>
          </a:p>
          <a:p>
            <a:endParaRPr lang="tr-TR" dirty="0" smtClean="0"/>
          </a:p>
          <a:p>
            <a:r>
              <a:rPr lang="tr-TR" dirty="0" smtClean="0"/>
              <a:t>Evden Kaçma</a:t>
            </a:r>
          </a:p>
          <a:p>
            <a:endParaRPr lang="tr-TR" dirty="0"/>
          </a:p>
        </p:txBody>
      </p:sp>
      <p:sp>
        <p:nvSpPr>
          <p:cNvPr id="6" name="5 Serbest Form"/>
          <p:cNvSpPr/>
          <p:nvPr/>
        </p:nvSpPr>
        <p:spPr>
          <a:xfrm>
            <a:off x="22034" y="1205489"/>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6 Serbest Form"/>
          <p:cNvSpPr/>
          <p:nvPr/>
        </p:nvSpPr>
        <p:spPr>
          <a:xfrm>
            <a:off x="0" y="1214422"/>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7 Serbest Form"/>
          <p:cNvSpPr/>
          <p:nvPr/>
        </p:nvSpPr>
        <p:spPr>
          <a:xfrm>
            <a:off x="22034" y="2634249"/>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8 Serbest Form"/>
          <p:cNvSpPr/>
          <p:nvPr/>
        </p:nvSpPr>
        <p:spPr>
          <a:xfrm>
            <a:off x="0" y="2643182"/>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9 Serbest Form"/>
          <p:cNvSpPr/>
          <p:nvPr/>
        </p:nvSpPr>
        <p:spPr>
          <a:xfrm>
            <a:off x="0" y="4214818"/>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10 Serbest Form"/>
          <p:cNvSpPr/>
          <p:nvPr/>
        </p:nvSpPr>
        <p:spPr>
          <a:xfrm>
            <a:off x="0" y="4143380"/>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Serbest Form"/>
          <p:cNvSpPr/>
          <p:nvPr/>
        </p:nvSpPr>
        <p:spPr>
          <a:xfrm>
            <a:off x="0" y="5786454"/>
            <a:ext cx="8552761" cy="352540"/>
          </a:xfrm>
          <a:custGeom>
            <a:avLst/>
            <a:gdLst>
              <a:gd name="connsiteX0" fmla="*/ 0 w 8552761"/>
              <a:gd name="connsiteY0" fmla="*/ 341523 h 352540"/>
              <a:gd name="connsiteX1" fmla="*/ 1024568 w 8552761"/>
              <a:gd name="connsiteY1" fmla="*/ 22034 h 352540"/>
              <a:gd name="connsiteX2" fmla="*/ 2633031 w 8552761"/>
              <a:gd name="connsiteY2" fmla="*/ 297455 h 352540"/>
              <a:gd name="connsiteX3" fmla="*/ 3844886 w 8552761"/>
              <a:gd name="connsiteY3" fmla="*/ 66101 h 352540"/>
              <a:gd name="connsiteX4" fmla="*/ 5067759 w 8552761"/>
              <a:gd name="connsiteY4" fmla="*/ 275421 h 352540"/>
              <a:gd name="connsiteX5" fmla="*/ 6246564 w 8552761"/>
              <a:gd name="connsiteY5" fmla="*/ 66101 h 352540"/>
              <a:gd name="connsiteX6" fmla="*/ 7392318 w 8552761"/>
              <a:gd name="connsiteY6" fmla="*/ 341523 h 352540"/>
              <a:gd name="connsiteX7" fmla="*/ 8141465 w 8552761"/>
              <a:gd name="connsiteY7" fmla="*/ 0 h 3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2761" h="352540">
                <a:moveTo>
                  <a:pt x="0" y="341523"/>
                </a:moveTo>
                <a:cubicBezTo>
                  <a:pt x="292865" y="185451"/>
                  <a:pt x="585730" y="29379"/>
                  <a:pt x="1024568" y="22034"/>
                </a:cubicBezTo>
                <a:cubicBezTo>
                  <a:pt x="1463406" y="14689"/>
                  <a:pt x="2162978" y="290111"/>
                  <a:pt x="2633031" y="297455"/>
                </a:cubicBezTo>
                <a:cubicBezTo>
                  <a:pt x="3103084" y="304800"/>
                  <a:pt x="3439098" y="69773"/>
                  <a:pt x="3844886" y="66101"/>
                </a:cubicBezTo>
                <a:cubicBezTo>
                  <a:pt x="4250674" y="62429"/>
                  <a:pt x="4667479" y="275421"/>
                  <a:pt x="5067759" y="275421"/>
                </a:cubicBezTo>
                <a:cubicBezTo>
                  <a:pt x="5468039" y="275421"/>
                  <a:pt x="5859138" y="55084"/>
                  <a:pt x="6246564" y="66101"/>
                </a:cubicBezTo>
                <a:cubicBezTo>
                  <a:pt x="6633990" y="77118"/>
                  <a:pt x="7076501" y="352540"/>
                  <a:pt x="7392318" y="341523"/>
                </a:cubicBezTo>
                <a:cubicBezTo>
                  <a:pt x="7708135" y="330506"/>
                  <a:pt x="8552761" y="284602"/>
                  <a:pt x="81414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12 Serbest Form"/>
          <p:cNvSpPr/>
          <p:nvPr/>
        </p:nvSpPr>
        <p:spPr>
          <a:xfrm>
            <a:off x="0" y="5715016"/>
            <a:ext cx="8582140" cy="594911"/>
          </a:xfrm>
          <a:custGeom>
            <a:avLst/>
            <a:gdLst>
              <a:gd name="connsiteX0" fmla="*/ 0 w 8582140"/>
              <a:gd name="connsiteY0" fmla="*/ 282766 h 594911"/>
              <a:gd name="connsiteX1" fmla="*/ 1355075 w 8582140"/>
              <a:gd name="connsiteY1" fmla="*/ 536154 h 594911"/>
              <a:gd name="connsiteX2" fmla="*/ 2699133 w 8582140"/>
              <a:gd name="connsiteY2" fmla="*/ 161581 h 594911"/>
              <a:gd name="connsiteX3" fmla="*/ 3999123 w 8582140"/>
              <a:gd name="connsiteY3" fmla="*/ 459036 h 594911"/>
              <a:gd name="connsiteX4" fmla="*/ 5244029 w 8582140"/>
              <a:gd name="connsiteY4" fmla="*/ 51412 h 594911"/>
              <a:gd name="connsiteX5" fmla="*/ 6676222 w 8582140"/>
              <a:gd name="connsiteY5" fmla="*/ 392935 h 594911"/>
              <a:gd name="connsiteX6" fmla="*/ 7700791 w 8582140"/>
              <a:gd name="connsiteY6" fmla="*/ 40395 h 594911"/>
              <a:gd name="connsiteX7" fmla="*/ 8108415 w 8582140"/>
              <a:gd name="connsiteY7" fmla="*/ 150564 h 5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40" h="594911">
                <a:moveTo>
                  <a:pt x="0" y="282766"/>
                </a:moveTo>
                <a:cubicBezTo>
                  <a:pt x="452610" y="419558"/>
                  <a:pt x="905220" y="556351"/>
                  <a:pt x="1355075" y="536154"/>
                </a:cubicBezTo>
                <a:cubicBezTo>
                  <a:pt x="1804930" y="515957"/>
                  <a:pt x="2258458" y="174434"/>
                  <a:pt x="2699133" y="161581"/>
                </a:cubicBezTo>
                <a:cubicBezTo>
                  <a:pt x="3139808" y="148728"/>
                  <a:pt x="3574974" y="477398"/>
                  <a:pt x="3999123" y="459036"/>
                </a:cubicBezTo>
                <a:cubicBezTo>
                  <a:pt x="4423272" y="440675"/>
                  <a:pt x="4797846" y="62429"/>
                  <a:pt x="5244029" y="51412"/>
                </a:cubicBezTo>
                <a:cubicBezTo>
                  <a:pt x="5690212" y="40395"/>
                  <a:pt x="6266762" y="394771"/>
                  <a:pt x="6676222" y="392935"/>
                </a:cubicBezTo>
                <a:cubicBezTo>
                  <a:pt x="7085682" y="391099"/>
                  <a:pt x="7462092" y="80790"/>
                  <a:pt x="7700791" y="40395"/>
                </a:cubicBezTo>
                <a:cubicBezTo>
                  <a:pt x="7939490" y="0"/>
                  <a:pt x="8582140" y="594911"/>
                  <a:pt x="8108415" y="1505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7115196" cy="5312752"/>
          </a:xfrm>
        </p:spPr>
        <p:txBody>
          <a:bodyPr>
            <a:normAutofit fontScale="92500" lnSpcReduction="20000"/>
          </a:bodyPr>
          <a:lstStyle/>
          <a:p>
            <a:pPr algn="just">
              <a:lnSpc>
                <a:spcPct val="15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Çocuğun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gereksinim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duyduğu</a:t>
            </a:r>
            <a:r>
              <a:rPr lang="en-GB"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ilgi</a:t>
            </a:r>
            <a:r>
              <a:rPr lang="tr-TR" b="1" dirty="0" smtClean="0">
                <a:latin typeface="Times New Roman" pitchFamily="18" charset="0"/>
                <a:cs typeface="Times New Roman" pitchFamily="18" charset="0"/>
              </a:rPr>
              <a:t> ve</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sevgi</a:t>
            </a:r>
            <a:r>
              <a:rPr lang="tr-TR" b="1" dirty="0" smtClean="0">
                <a:latin typeface="Times New Roman" pitchFamily="18" charset="0"/>
                <a:cs typeface="Times New Roman" pitchFamily="18" charset="0"/>
              </a:rPr>
              <a:t>den</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yoksun</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bırakıl</a:t>
            </a:r>
            <a:r>
              <a:rPr lang="tr-TR" b="1" dirty="0" err="1" smtClean="0">
                <a:latin typeface="Times New Roman" pitchFamily="18" charset="0"/>
                <a:cs typeface="Times New Roman" pitchFamily="18" charset="0"/>
              </a:rPr>
              <a:t>ması</a:t>
            </a:r>
            <a:r>
              <a:rPr lang="tr-TR" dirty="0" smtClean="0">
                <a:latin typeface="Times New Roman" pitchFamily="18" charset="0"/>
                <a:cs typeface="Times New Roman" pitchFamily="18" charset="0"/>
              </a:rPr>
              <a:t> ya da çocuğun duygu ve düşüncelerine ilişkin yetişkinlerin uygun olmayan tepkiler vererek </a:t>
            </a:r>
            <a:r>
              <a:rPr lang="tr-TR" b="1" dirty="0" smtClean="0">
                <a:latin typeface="Times New Roman" pitchFamily="18" charset="0"/>
                <a:cs typeface="Times New Roman" pitchFamily="18" charset="0"/>
              </a:rPr>
              <a:t>çocuğun</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psikolojik</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hasara</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uğratılmasıdır</a:t>
            </a:r>
            <a:r>
              <a:rPr lang="tr-TR" b="1" dirty="0" smtClean="0">
                <a:latin typeface="Times New Roman" pitchFamily="18" charset="0"/>
                <a:cs typeface="Times New Roman" pitchFamily="18" charset="0"/>
              </a:rPr>
              <a:t>.</a:t>
            </a:r>
          </a:p>
          <a:p>
            <a:pPr algn="just">
              <a:lnSpc>
                <a:spcPct val="15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Tanımlanması</a:t>
            </a:r>
            <a:r>
              <a:rPr lang="en-GB" b="1" dirty="0" smtClean="0">
                <a:latin typeface="Times New Roman" pitchFamily="18" charset="0"/>
                <a:cs typeface="Times New Roman" pitchFamily="18" charset="0"/>
              </a:rPr>
              <a:t> en </a:t>
            </a:r>
            <a:r>
              <a:rPr lang="en-GB" b="1" dirty="0" err="1" smtClean="0">
                <a:latin typeface="Times New Roman" pitchFamily="18" charset="0"/>
                <a:cs typeface="Times New Roman" pitchFamily="18" charset="0"/>
              </a:rPr>
              <a:t>zor</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ancak</a:t>
            </a:r>
            <a:r>
              <a:rPr lang="en-GB" b="1" dirty="0" smtClean="0">
                <a:latin typeface="Times New Roman" pitchFamily="18" charset="0"/>
                <a:cs typeface="Times New Roman" pitchFamily="18" charset="0"/>
              </a:rPr>
              <a:t> en </a:t>
            </a:r>
            <a:r>
              <a:rPr lang="en-GB" b="1" dirty="0" err="1" smtClean="0">
                <a:latin typeface="Times New Roman" pitchFamily="18" charset="0"/>
                <a:cs typeface="Times New Roman" pitchFamily="18" charset="0"/>
              </a:rPr>
              <a:t>sık</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rastlan</a:t>
            </a:r>
            <a:r>
              <a:rPr lang="tr-TR" b="1" dirty="0" err="1" smtClean="0">
                <a:latin typeface="Times New Roman" pitchFamily="18" charset="0"/>
                <a:cs typeface="Times New Roman" pitchFamily="18" charset="0"/>
              </a:rPr>
              <a:t>ıl</a:t>
            </a:r>
            <a:r>
              <a:rPr lang="en-GB" b="1" dirty="0" smtClean="0">
                <a:latin typeface="Times New Roman" pitchFamily="18" charset="0"/>
                <a:cs typeface="Times New Roman" pitchFamily="18" charset="0"/>
              </a:rPr>
              <a:t>an </a:t>
            </a:r>
            <a:r>
              <a:rPr lang="en-GB" b="1" dirty="0" err="1" smtClean="0">
                <a:latin typeface="Times New Roman" pitchFamily="18" charset="0"/>
                <a:cs typeface="Times New Roman" pitchFamily="18" charset="0"/>
              </a:rPr>
              <a:t>istismar</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türüdür</a:t>
            </a:r>
            <a:r>
              <a:rPr lang="tr-TR" b="1"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lnSpc>
                <a:spcPct val="15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BELİRTİLERİ HEMEN GÖRÜLMEYEBİLİR, ANCAK UZUN VADEDE EN AĞIR SONUÇLARI DOĞURABİLİR!!!</a:t>
            </a:r>
            <a:endParaRPr lang="en-GB" b="1" dirty="0" smtClean="0">
              <a:latin typeface="Times New Roman" pitchFamily="18" charset="0"/>
              <a:cs typeface="Times New Roman" pitchFamily="18" charset="0"/>
            </a:endParaRPr>
          </a:p>
          <a:p>
            <a:endParaRPr lang="tr-TR" dirty="0"/>
          </a:p>
        </p:txBody>
      </p:sp>
      <p:sp>
        <p:nvSpPr>
          <p:cNvPr id="4" name="1 Başlık"/>
          <p:cNvSpPr txBox="1">
            <a:spLocks/>
          </p:cNvSpPr>
          <p:nvPr/>
        </p:nvSpPr>
        <p:spPr>
          <a:xfrm>
            <a:off x="785786" y="285728"/>
            <a:ext cx="6711969" cy="803258"/>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uLnTx/>
                <a:uFillTx/>
                <a:latin typeface="+mj-lt"/>
                <a:ea typeface="+mj-ea"/>
                <a:cs typeface="+mj-cs"/>
              </a:rPr>
              <a:t>DUYGUSAL </a:t>
            </a:r>
            <a:r>
              <a:rPr kumimoji="0" lang="tr-TR" sz="4000" b="1" i="0" u="none" strike="noStrike" kern="1200" cap="all" spc="0" normalizeH="0" baseline="0" noProof="0" dirty="0" err="1"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uLnTx/>
                <a:uFillTx/>
                <a:latin typeface="+mj-lt"/>
                <a:ea typeface="+mj-ea"/>
                <a:cs typeface="+mj-cs"/>
              </a:rPr>
              <a:t>İstİsmar</a:t>
            </a:r>
            <a:endParaRPr kumimoji="0" lang="tr-T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dirty="0" err="1" smtClean="0">
                <a:solidFill>
                  <a:srgbClr val="FF0000"/>
                </a:solidFill>
              </a:rPr>
              <a:t>Duygusal</a:t>
            </a:r>
            <a:r>
              <a:rPr lang="en-GB" dirty="0" smtClean="0">
                <a:solidFill>
                  <a:srgbClr val="FF0000"/>
                </a:solidFill>
              </a:rPr>
              <a:t> </a:t>
            </a:r>
            <a:r>
              <a:rPr lang="en-GB" dirty="0" err="1" smtClean="0">
                <a:solidFill>
                  <a:srgbClr val="FF0000"/>
                </a:solidFill>
              </a:rPr>
              <a:t>İstismar</a:t>
            </a:r>
            <a:r>
              <a:rPr lang="tr-TR" dirty="0" smtClean="0">
                <a:solidFill>
                  <a:srgbClr val="FF0000"/>
                </a:solidFill>
              </a:rPr>
              <a:t> Çeşitleri</a:t>
            </a:r>
            <a:endParaRPr lang="tr-TR" dirty="0"/>
          </a:p>
        </p:txBody>
      </p:sp>
      <p:sp>
        <p:nvSpPr>
          <p:cNvPr id="3" name="2 İçerik Yer Tutucusu"/>
          <p:cNvSpPr>
            <a:spLocks noGrp="1"/>
          </p:cNvSpPr>
          <p:nvPr>
            <p:ph sz="half" idx="1"/>
          </p:nvPr>
        </p:nvSpPr>
        <p:spPr/>
        <p:txBody>
          <a:bodyPr>
            <a:normAutofit lnSpcReduction="10000"/>
          </a:bodyPr>
          <a:lstStyle/>
          <a:p>
            <a:pPr>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Aşağılama</a:t>
            </a:r>
            <a:r>
              <a:rPr lang="en-GB" altLang="tr-TR" b="1" dirty="0" smtClean="0"/>
              <a:t>, </a:t>
            </a:r>
            <a:r>
              <a:rPr lang="en-GB" altLang="tr-TR" b="1" dirty="0" err="1" smtClean="0"/>
              <a:t>yalnız</a:t>
            </a:r>
            <a:r>
              <a:rPr lang="en-GB" altLang="tr-TR" b="1" dirty="0" smtClean="0"/>
              <a:t> </a:t>
            </a:r>
            <a:r>
              <a:rPr lang="en-GB" altLang="tr-TR" b="1" dirty="0" err="1" smtClean="0"/>
              <a:t>bırakma</a:t>
            </a:r>
            <a:r>
              <a:rPr lang="en-GB" altLang="tr-TR" b="1" dirty="0" smtClean="0"/>
              <a:t>, </a:t>
            </a:r>
            <a:r>
              <a:rPr lang="en-GB" altLang="tr-TR" b="1" dirty="0" err="1" smtClean="0"/>
              <a:t>ayırma</a:t>
            </a:r>
            <a:r>
              <a:rPr lang="en-GB" altLang="tr-TR" b="1" dirty="0" smtClean="0"/>
              <a:t>, </a:t>
            </a:r>
          </a:p>
          <a:p>
            <a:pPr>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Korkutma</a:t>
            </a:r>
            <a:r>
              <a:rPr lang="en-GB" altLang="tr-TR" b="1" dirty="0" smtClean="0"/>
              <a:t>, </a:t>
            </a:r>
            <a:r>
              <a:rPr lang="en-GB" altLang="tr-TR" b="1" dirty="0" err="1" smtClean="0"/>
              <a:t>yıldırma</a:t>
            </a:r>
            <a:r>
              <a:rPr lang="en-GB" altLang="tr-TR" b="1" dirty="0" smtClean="0"/>
              <a:t>, </a:t>
            </a:r>
            <a:r>
              <a:rPr lang="en-GB" altLang="tr-TR" b="1" dirty="0" err="1" smtClean="0"/>
              <a:t>tehdit</a:t>
            </a:r>
            <a:r>
              <a:rPr lang="en-GB" altLang="tr-TR" b="1" dirty="0" smtClean="0"/>
              <a:t> </a:t>
            </a:r>
            <a:r>
              <a:rPr lang="en-GB" altLang="tr-TR" b="1" dirty="0" err="1" smtClean="0"/>
              <a:t>etme</a:t>
            </a:r>
            <a:r>
              <a:rPr lang="en-GB" altLang="tr-TR" b="1" dirty="0" smtClean="0"/>
              <a:t>, </a:t>
            </a:r>
            <a:r>
              <a:rPr lang="en-GB" altLang="tr-TR" b="1" dirty="0" err="1" smtClean="0"/>
              <a:t>suça</a:t>
            </a:r>
            <a:r>
              <a:rPr lang="en-GB" altLang="tr-TR" b="1" dirty="0" smtClean="0"/>
              <a:t> </a:t>
            </a:r>
            <a:r>
              <a:rPr lang="en-GB" altLang="tr-TR" b="1" dirty="0" err="1" smtClean="0"/>
              <a:t>yöneltme</a:t>
            </a:r>
            <a:r>
              <a:rPr lang="en-GB" altLang="tr-TR" b="1" dirty="0" smtClean="0"/>
              <a:t>, </a:t>
            </a:r>
          </a:p>
          <a:p>
            <a:pPr>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Önemsememe</a:t>
            </a:r>
            <a:r>
              <a:rPr lang="en-GB" altLang="tr-TR" b="1" dirty="0" smtClean="0"/>
              <a:t>, </a:t>
            </a:r>
            <a:r>
              <a:rPr lang="en-GB" altLang="tr-TR" b="1" dirty="0" err="1" smtClean="0"/>
              <a:t>küçük</a:t>
            </a:r>
            <a:r>
              <a:rPr lang="en-GB" altLang="tr-TR" b="1" dirty="0" smtClean="0"/>
              <a:t> </a:t>
            </a:r>
            <a:r>
              <a:rPr lang="en-GB" altLang="tr-TR" b="1" dirty="0" err="1" smtClean="0"/>
              <a:t>düşürme</a:t>
            </a:r>
            <a:r>
              <a:rPr lang="en-GB" altLang="tr-TR" b="1" dirty="0" smtClean="0"/>
              <a:t>, </a:t>
            </a:r>
            <a:r>
              <a:rPr lang="en-GB" altLang="tr-TR" b="1" dirty="0" err="1" smtClean="0"/>
              <a:t>alaylı</a:t>
            </a:r>
            <a:r>
              <a:rPr lang="en-GB" altLang="tr-TR" b="1" dirty="0" smtClean="0"/>
              <a:t> </a:t>
            </a:r>
            <a:r>
              <a:rPr lang="en-GB" altLang="tr-TR" b="1" dirty="0" err="1" smtClean="0"/>
              <a:t>konuşma</a:t>
            </a:r>
            <a:r>
              <a:rPr lang="en-GB" altLang="tr-TR" b="1" dirty="0" smtClean="0"/>
              <a:t>, </a:t>
            </a:r>
          </a:p>
          <a:p>
            <a:pPr>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t>Lakap</a:t>
            </a:r>
            <a:r>
              <a:rPr lang="en-GB" altLang="tr-TR" b="1" dirty="0" smtClean="0"/>
              <a:t> </a:t>
            </a:r>
            <a:r>
              <a:rPr lang="en-GB" altLang="tr-TR" b="1" dirty="0" err="1" smtClean="0"/>
              <a:t>takma</a:t>
            </a:r>
            <a:r>
              <a:rPr lang="en-GB" altLang="tr-TR" b="1" dirty="0" smtClean="0"/>
              <a:t>, </a:t>
            </a:r>
            <a:r>
              <a:rPr lang="en-GB" altLang="tr-TR" b="1" dirty="0" err="1" smtClean="0"/>
              <a:t>aşırı</a:t>
            </a:r>
            <a:r>
              <a:rPr lang="en-GB" altLang="tr-TR" b="1" dirty="0" smtClean="0"/>
              <a:t> </a:t>
            </a:r>
            <a:r>
              <a:rPr lang="en-GB" altLang="tr-TR" b="1" dirty="0" err="1" smtClean="0"/>
              <a:t>baskı</a:t>
            </a:r>
            <a:r>
              <a:rPr lang="en-GB" altLang="tr-TR" b="1" dirty="0" smtClean="0"/>
              <a:t> </a:t>
            </a:r>
            <a:r>
              <a:rPr lang="en-GB" altLang="tr-TR" b="1" dirty="0" err="1" smtClean="0"/>
              <a:t>ve</a:t>
            </a:r>
            <a:r>
              <a:rPr lang="en-GB" altLang="tr-TR" b="1" dirty="0" smtClean="0"/>
              <a:t> </a:t>
            </a:r>
            <a:r>
              <a:rPr lang="en-GB" altLang="tr-TR" b="1" dirty="0" err="1" smtClean="0"/>
              <a:t>otorite</a:t>
            </a:r>
            <a:r>
              <a:rPr lang="en-GB" altLang="tr-TR" b="1" dirty="0" smtClean="0"/>
              <a:t> </a:t>
            </a:r>
            <a:r>
              <a:rPr lang="en-GB" altLang="tr-TR" b="1" dirty="0" err="1" smtClean="0"/>
              <a:t>kurma</a:t>
            </a:r>
            <a:endParaRPr lang="en-GB" altLang="tr-TR" sz="2000" b="1" dirty="0" smtClean="0"/>
          </a:p>
          <a:p>
            <a:endParaRPr lang="tr-TR" dirty="0"/>
          </a:p>
        </p:txBody>
      </p:sp>
      <p:sp>
        <p:nvSpPr>
          <p:cNvPr id="4" name="3 İçerik Yer Tutucusu"/>
          <p:cNvSpPr>
            <a:spLocks noGrp="1"/>
          </p:cNvSpPr>
          <p:nvPr>
            <p:ph sz="half" idx="2"/>
          </p:nvPr>
        </p:nvSpPr>
        <p:spPr/>
        <p:txBody>
          <a:bodyPr>
            <a:normAutofit lnSpcReduction="10000"/>
          </a:bodyPr>
          <a:lstStyle/>
          <a:p>
            <a:pPr>
              <a:lnSpc>
                <a:spcPct val="90000"/>
              </a:lnSpc>
              <a:spcBef>
                <a:spcPts val="625"/>
              </a:spcBef>
            </a:pPr>
            <a:r>
              <a:rPr lang="en-GB" altLang="tr-TR" b="1" dirty="0" err="1" smtClean="0"/>
              <a:t>Duygusal</a:t>
            </a:r>
            <a:r>
              <a:rPr lang="en-GB" altLang="tr-TR" b="1" dirty="0" smtClean="0"/>
              <a:t> </a:t>
            </a:r>
            <a:r>
              <a:rPr lang="en-GB" altLang="tr-TR" b="1" dirty="0" err="1" smtClean="0"/>
              <a:t>bakımdan</a:t>
            </a:r>
            <a:r>
              <a:rPr lang="en-GB" altLang="tr-TR" b="1" dirty="0" smtClean="0"/>
              <a:t> </a:t>
            </a:r>
            <a:r>
              <a:rPr lang="en-GB" altLang="tr-TR" b="1" dirty="0" err="1" smtClean="0"/>
              <a:t>gereksinimlerin</a:t>
            </a:r>
            <a:r>
              <a:rPr lang="en-GB" altLang="tr-TR" b="1" dirty="0" smtClean="0"/>
              <a:t> </a:t>
            </a:r>
            <a:r>
              <a:rPr lang="en-GB" altLang="tr-TR" b="1" dirty="0" err="1" smtClean="0"/>
              <a:t>karşılanmaması</a:t>
            </a:r>
            <a:r>
              <a:rPr lang="en-GB" altLang="tr-TR" b="1" dirty="0" smtClean="0"/>
              <a:t>, </a:t>
            </a:r>
          </a:p>
          <a:p>
            <a:pPr>
              <a:lnSpc>
                <a:spcPct val="90000"/>
              </a:lnSpc>
              <a:spcBef>
                <a:spcPts val="625"/>
              </a:spcBef>
            </a:pPr>
            <a:r>
              <a:rPr lang="en-GB" altLang="tr-TR" b="1" dirty="0" err="1" smtClean="0"/>
              <a:t>Sık</a:t>
            </a:r>
            <a:r>
              <a:rPr lang="en-GB" altLang="tr-TR" b="1" dirty="0" smtClean="0"/>
              <a:t> </a:t>
            </a:r>
            <a:r>
              <a:rPr lang="en-GB" altLang="tr-TR" b="1" dirty="0" err="1" smtClean="0"/>
              <a:t>eleştirme</a:t>
            </a:r>
            <a:r>
              <a:rPr lang="en-GB" altLang="tr-TR" b="1" dirty="0" smtClean="0"/>
              <a:t>, </a:t>
            </a:r>
            <a:r>
              <a:rPr lang="en-GB" altLang="tr-TR" b="1" dirty="0" err="1" smtClean="0"/>
              <a:t>yaşının</a:t>
            </a:r>
            <a:r>
              <a:rPr lang="en-GB" altLang="tr-TR" b="1" dirty="0" smtClean="0"/>
              <a:t> </a:t>
            </a:r>
            <a:r>
              <a:rPr lang="en-GB" altLang="tr-TR" b="1" dirty="0" err="1" smtClean="0"/>
              <a:t>üstünde</a:t>
            </a:r>
            <a:r>
              <a:rPr lang="en-GB" altLang="tr-TR" b="1" dirty="0" smtClean="0"/>
              <a:t> </a:t>
            </a:r>
            <a:r>
              <a:rPr lang="en-GB" altLang="tr-TR" b="1" dirty="0" err="1" smtClean="0"/>
              <a:t>sorumluluklar</a:t>
            </a:r>
            <a:r>
              <a:rPr lang="en-GB" altLang="tr-TR" b="1" dirty="0" smtClean="0"/>
              <a:t> </a:t>
            </a:r>
            <a:r>
              <a:rPr lang="en-GB" altLang="tr-TR" b="1" dirty="0" err="1" smtClean="0"/>
              <a:t>bekleme</a:t>
            </a:r>
            <a:r>
              <a:rPr lang="en-GB" altLang="tr-TR" b="1" dirty="0" smtClean="0"/>
              <a:t>, </a:t>
            </a:r>
          </a:p>
          <a:p>
            <a:pPr>
              <a:lnSpc>
                <a:spcPct val="90000"/>
              </a:lnSpc>
              <a:spcBef>
                <a:spcPts val="625"/>
              </a:spcBef>
            </a:pPr>
            <a:r>
              <a:rPr lang="en-GB" altLang="tr-TR" b="1" dirty="0" err="1" smtClean="0"/>
              <a:t>Kardeşler</a:t>
            </a:r>
            <a:r>
              <a:rPr lang="en-GB" altLang="tr-TR" b="1" dirty="0" smtClean="0"/>
              <a:t> </a:t>
            </a:r>
            <a:r>
              <a:rPr lang="en-GB" altLang="tr-TR" b="1" dirty="0" err="1" smtClean="0"/>
              <a:t>arasında</a:t>
            </a:r>
            <a:r>
              <a:rPr lang="en-GB" altLang="tr-TR" b="1" dirty="0" smtClean="0"/>
              <a:t> </a:t>
            </a:r>
            <a:r>
              <a:rPr lang="en-GB" altLang="tr-TR" b="1" dirty="0" err="1" smtClean="0"/>
              <a:t>ayrım</a:t>
            </a:r>
            <a:r>
              <a:rPr lang="en-GB" altLang="tr-TR" b="1" dirty="0" smtClean="0"/>
              <a:t> </a:t>
            </a:r>
            <a:r>
              <a:rPr lang="en-GB" altLang="tr-TR" b="1" dirty="0" err="1" smtClean="0"/>
              <a:t>yapma</a:t>
            </a:r>
            <a:r>
              <a:rPr lang="en-GB" altLang="tr-TR" b="1" dirty="0" smtClean="0"/>
              <a:t>, </a:t>
            </a:r>
            <a:r>
              <a:rPr lang="en-GB" altLang="tr-TR" b="1" dirty="0" err="1" smtClean="0"/>
              <a:t>değer</a:t>
            </a:r>
            <a:r>
              <a:rPr lang="en-GB" altLang="tr-TR" b="1" dirty="0" smtClean="0"/>
              <a:t> </a:t>
            </a:r>
            <a:r>
              <a:rPr lang="en-GB" altLang="tr-TR" b="1" dirty="0" err="1" smtClean="0"/>
              <a:t>vermeme</a:t>
            </a:r>
            <a:r>
              <a:rPr lang="en-GB" altLang="tr-TR" b="1" dirty="0" smtClean="0"/>
              <a:t>, </a:t>
            </a:r>
          </a:p>
          <a:p>
            <a:endParaRPr lang="tr-TR"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7715304" cy="6072230"/>
          </a:xfrm>
        </p:spPr>
        <p:txBody>
          <a:bodyPr>
            <a:noAutofit/>
          </a:bodyPr>
          <a:lstStyle/>
          <a:p>
            <a:pPr>
              <a:lnSpc>
                <a:spcPct val="150000"/>
              </a:lnSpc>
              <a:buFont typeface="Wingdings" pitchFamily="2" charset="2"/>
              <a:buNone/>
            </a:pPr>
            <a:r>
              <a:rPr lang="tr-TR" sz="2400" dirty="0" smtClean="0">
                <a:latin typeface="Times New Roman" pitchFamily="18" charset="0"/>
                <a:cs typeface="Times New Roman" pitchFamily="18" charset="0"/>
              </a:rPr>
              <a:t>Ç</a:t>
            </a:r>
            <a:r>
              <a:rPr lang="tr-TR" sz="2400" b="1" dirty="0" smtClean="0">
                <a:latin typeface="Times New Roman" pitchFamily="18" charset="0"/>
                <a:cs typeface="Times New Roman" pitchFamily="18" charset="0"/>
              </a:rPr>
              <a:t>ocuğun;</a:t>
            </a:r>
          </a:p>
          <a:p>
            <a:pPr algn="just">
              <a:lnSpc>
                <a:spcPct val="150000"/>
              </a:lnSpc>
              <a:buFont typeface="Wingdings" pitchFamily="2" charset="2"/>
              <a:buChar char="q"/>
            </a:pPr>
            <a:r>
              <a:rPr lang="tr-TR" sz="2400" dirty="0" smtClean="0">
                <a:latin typeface="Times New Roman" pitchFamily="18" charset="0"/>
                <a:cs typeface="Times New Roman" pitchFamily="18" charset="0"/>
              </a:rPr>
              <a:t>Tehdit edilmesi (terk etme ile) Sosyal açıdan ağır zararlar verecek tehdit etmeler (çocuğu başkasına veya bir yerde bırakılacağı gibi…)</a:t>
            </a:r>
          </a:p>
          <a:p>
            <a:pPr algn="just">
              <a:lnSpc>
                <a:spcPct val="150000"/>
              </a:lnSpc>
              <a:buFont typeface="Wingdings" pitchFamily="2" charset="2"/>
              <a:buChar char="q"/>
            </a:pPr>
            <a:r>
              <a:rPr lang="tr-TR" sz="2400" dirty="0" smtClean="0">
                <a:latin typeface="Times New Roman" pitchFamily="18" charset="0"/>
                <a:cs typeface="Times New Roman" pitchFamily="18" charset="0"/>
              </a:rPr>
              <a:t>Nitelik, kapasite ve arzularının devamlı kötülenmesi, </a:t>
            </a:r>
          </a:p>
          <a:p>
            <a:pPr algn="just">
              <a:lnSpc>
                <a:spcPct val="150000"/>
              </a:lnSpc>
              <a:buFont typeface="Wingdings" pitchFamily="2" charset="2"/>
              <a:buChar char="q"/>
            </a:pPr>
            <a:r>
              <a:rPr lang="tr-TR" sz="2400" dirty="0" smtClean="0">
                <a:latin typeface="Times New Roman" pitchFamily="18" charset="0"/>
                <a:cs typeface="Times New Roman" pitchFamily="18" charset="0"/>
              </a:rPr>
              <a:t>Çocuğun sürekli olarak insanüstü güçlerle korkutulması, </a:t>
            </a:r>
          </a:p>
          <a:p>
            <a:pPr algn="just">
              <a:lnSpc>
                <a:spcPct val="150000"/>
              </a:lnSpc>
              <a:buFont typeface="Wingdings" pitchFamily="2" charset="2"/>
              <a:buChar char="q"/>
            </a:pPr>
            <a:r>
              <a:rPr lang="tr-TR" sz="2400" dirty="0" smtClean="0">
                <a:latin typeface="Times New Roman" pitchFamily="18" charset="0"/>
                <a:cs typeface="Times New Roman" pitchFamily="18" charset="0"/>
              </a:rPr>
              <a:t>Çocuğun yaşı ve gücünün kaldıramayacağı taleplerde bulunulması, gelişim düzeyinin </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üstünde</a:t>
            </a:r>
            <a:r>
              <a:rPr lang="en-GB"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sorumluluklar</a:t>
            </a:r>
            <a:r>
              <a:rPr lang="en-GB"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yükleme</a:t>
            </a:r>
            <a:r>
              <a:rPr lang="en-GB"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(annelik görevi gibi)</a:t>
            </a:r>
          </a:p>
          <a:p>
            <a:pPr algn="just">
              <a:lnSpc>
                <a:spcPct val="150000"/>
              </a:lnSpc>
              <a:buFont typeface="Wingdings" pitchFamily="2" charset="2"/>
              <a:buChar char="q"/>
            </a:pPr>
            <a:r>
              <a:rPr lang="tr-TR" sz="2400" dirty="0" smtClean="0">
                <a:latin typeface="Times New Roman" pitchFamily="18" charset="0"/>
                <a:cs typeface="Times New Roman" pitchFamily="18" charset="0"/>
              </a:rPr>
              <a:t>Aşırı baskı</a:t>
            </a:r>
          </a:p>
          <a:p>
            <a:pPr algn="just">
              <a:buFont typeface="Wingdings" pitchFamily="2" charset="2"/>
              <a:buChar char="q"/>
            </a:pPr>
            <a:endParaRPr lang="tr-TR" sz="2400" dirty="0" smtClean="0">
              <a:latin typeface="Times New Roman" pitchFamily="18" charset="0"/>
              <a:cs typeface="Times New Roman" pitchFamily="18" charset="0"/>
            </a:endParaRPr>
          </a:p>
          <a:p>
            <a:pPr algn="just">
              <a:buFont typeface="Wingdings" pitchFamily="2" charset="2"/>
              <a:buChar char="q"/>
            </a:pPr>
            <a:endParaRPr lang="tr-TR" sz="2400" dirty="0" smtClean="0">
              <a:latin typeface="Times New Roman" pitchFamily="18" charset="0"/>
              <a:cs typeface="Times New Roman" pitchFamily="18" charset="0"/>
            </a:endParaRPr>
          </a:p>
          <a:p>
            <a:pPr algn="just">
              <a:lnSpc>
                <a:spcPct val="170000"/>
              </a:lnSpc>
              <a:buFont typeface="Wingdings" pitchFamily="2" charset="2"/>
              <a:buChar char="q"/>
            </a:pPr>
            <a:endParaRPr lang="tr-TR" sz="2000" dirty="0"/>
          </a:p>
        </p:txBody>
      </p:sp>
      <p:pic>
        <p:nvPicPr>
          <p:cNvPr id="4" name="Picture 18" descr="http://www.tensionnot.com/pics/albums/Amazing/Child_Labor/Child_Labor_4.jpg"/>
          <p:cNvPicPr>
            <a:picLocks noChangeAspect="1" noChangeArrowheads="1"/>
          </p:cNvPicPr>
          <p:nvPr/>
        </p:nvPicPr>
        <p:blipFill>
          <a:blip r:embed="rId2" cstate="print"/>
          <a:srcRect/>
          <a:stretch>
            <a:fillRect/>
          </a:stretch>
        </p:blipFill>
        <p:spPr bwMode="auto">
          <a:xfrm>
            <a:off x="4286248" y="5072074"/>
            <a:ext cx="2156250" cy="1785926"/>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6170008"/>
          </a:xfrm>
        </p:spPr>
        <p:txBody>
          <a:bodyPr>
            <a:normAutofit fontScale="85000" lnSpcReduction="20000"/>
          </a:bodyPr>
          <a:lstStyle/>
          <a:p>
            <a:pPr algn="just">
              <a:lnSpc>
                <a:spcPct val="160000"/>
              </a:lnSpc>
              <a:buNone/>
            </a:pPr>
            <a:r>
              <a:rPr lang="tr-TR" sz="3100" dirty="0" smtClean="0">
                <a:latin typeface="Times New Roman" pitchFamily="18" charset="0"/>
                <a:cs typeface="Times New Roman" pitchFamily="18" charset="0"/>
              </a:rPr>
              <a:t>Ç</a:t>
            </a:r>
            <a:r>
              <a:rPr lang="tr-TR" sz="3100" b="1" dirty="0" smtClean="0">
                <a:latin typeface="Times New Roman" pitchFamily="18" charset="0"/>
                <a:cs typeface="Times New Roman" pitchFamily="18" charset="0"/>
              </a:rPr>
              <a:t>ocuğun;</a:t>
            </a:r>
            <a:endParaRPr lang="tr-TR" sz="3100" dirty="0" smtClean="0">
              <a:latin typeface="Times New Roman" pitchFamily="18" charset="0"/>
              <a:cs typeface="Times New Roman" pitchFamily="18" charset="0"/>
            </a:endParaRPr>
          </a:p>
          <a:p>
            <a:pPr algn="just">
              <a:lnSpc>
                <a:spcPct val="160000"/>
              </a:lnSpc>
              <a:buFont typeface="Wingdings" pitchFamily="2" charset="2"/>
              <a:buChar char="q"/>
            </a:pPr>
            <a:r>
              <a:rPr lang="tr-TR" sz="3100" dirty="0" smtClean="0">
                <a:latin typeface="Times New Roman" pitchFamily="18" charset="0"/>
                <a:cs typeface="Times New Roman" pitchFamily="18" charset="0"/>
              </a:rPr>
              <a:t>Umursanmaması, aldırmazlık. (</a:t>
            </a:r>
            <a:r>
              <a:rPr lang="en-AU" sz="3100" dirty="0" err="1" smtClean="0">
                <a:latin typeface="Times New Roman" pitchFamily="18" charset="0"/>
                <a:cs typeface="Times New Roman" pitchFamily="18" charset="0"/>
              </a:rPr>
              <a:t>ismiyle</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hitap</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etmemesi</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sevgi</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göstermemesi</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hiç</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bir</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davranışını</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önemsemesi</a:t>
            </a:r>
            <a:r>
              <a:rPr lang="en-AU" sz="3100" dirty="0" smtClean="0">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onu</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yok</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saymasıdır</a:t>
            </a:r>
            <a:r>
              <a:rPr lang="tr-TR" sz="3100" dirty="0" smtClean="0">
                <a:latin typeface="Times New Roman" pitchFamily="18" charset="0"/>
                <a:cs typeface="Times New Roman" pitchFamily="18" charset="0"/>
              </a:rPr>
              <a:t>.)</a:t>
            </a:r>
          </a:p>
          <a:p>
            <a:pPr algn="just">
              <a:lnSpc>
                <a:spcPct val="160000"/>
              </a:lnSpc>
              <a:buFont typeface="Wingdings" pitchFamily="2" charset="2"/>
              <a:buChar char="q"/>
            </a:pPr>
            <a:r>
              <a:rPr lang="tr-TR" sz="3100" dirty="0" smtClean="0">
                <a:latin typeface="Times New Roman" pitchFamily="18" charset="0"/>
                <a:cs typeface="Times New Roman" pitchFamily="18" charset="0"/>
              </a:rPr>
              <a:t>Çocuğun topluma aykırı düşen bakım yöntemleri ile yetiştirilmesi,</a:t>
            </a:r>
          </a:p>
          <a:p>
            <a:pPr algn="just">
              <a:lnSpc>
                <a:spcPct val="160000"/>
              </a:lnSpc>
              <a:buFont typeface="Wingdings" pitchFamily="2" charset="2"/>
              <a:buChar char="q"/>
            </a:pPr>
            <a:r>
              <a:rPr lang="en-AU" sz="3100" dirty="0" err="1" smtClean="0">
                <a:latin typeface="Times New Roman" pitchFamily="18" charset="0"/>
                <a:cs typeface="Times New Roman" pitchFamily="18" charset="0"/>
              </a:rPr>
              <a:t>Eğer</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bir</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davranışın</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altında</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kasıt</a:t>
            </a:r>
            <a:r>
              <a:rPr lang="en-AU" sz="3100" dirty="0" smtClean="0">
                <a:latin typeface="Times New Roman" pitchFamily="18" charset="0"/>
                <a:cs typeface="Times New Roman" pitchFamily="18" charset="0"/>
              </a:rPr>
              <a:t>/</a:t>
            </a:r>
            <a:r>
              <a:rPr lang="en-AU" sz="3100" dirty="0" err="1" smtClean="0">
                <a:latin typeface="Times New Roman" pitchFamily="18" charset="0"/>
                <a:cs typeface="Times New Roman" pitchFamily="18" charset="0"/>
              </a:rPr>
              <a:t>niyet</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var</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ise</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bu</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zarar</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verme</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amacını</a:t>
            </a:r>
            <a:r>
              <a:rPr lang="tr-TR"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da</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beraberinde</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getirir</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ve</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ileri</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düzeyde</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istismara</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girer</a:t>
            </a:r>
            <a:r>
              <a:rPr lang="tr-TR" sz="3100" dirty="0" smtClean="0">
                <a:latin typeface="Times New Roman" pitchFamily="18" charset="0"/>
                <a:cs typeface="Times New Roman" pitchFamily="18" charset="0"/>
              </a:rPr>
              <a:t>.</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Sen</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doğmasan</a:t>
            </a:r>
            <a:r>
              <a:rPr lang="en-AU" sz="3100" dirty="0" smtClean="0">
                <a:latin typeface="Times New Roman" pitchFamily="18" charset="0"/>
                <a:cs typeface="Times New Roman" pitchFamily="18" charset="0"/>
              </a:rPr>
              <a:t> her </a:t>
            </a:r>
            <a:r>
              <a:rPr lang="en-AU" sz="3100" dirty="0" err="1" smtClean="0">
                <a:latin typeface="Times New Roman" pitchFamily="18" charset="0"/>
                <a:cs typeface="Times New Roman" pitchFamily="18" charset="0"/>
              </a:rPr>
              <a:t>şey</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daha</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iyi</a:t>
            </a:r>
            <a:r>
              <a:rPr lang="en-AU" sz="3100" dirty="0" smtClean="0">
                <a:latin typeface="Times New Roman" pitchFamily="18" charset="0"/>
                <a:cs typeface="Times New Roman" pitchFamily="18" charset="0"/>
              </a:rPr>
              <a:t> </a:t>
            </a:r>
            <a:r>
              <a:rPr lang="en-AU" sz="3100" dirty="0" err="1" smtClean="0">
                <a:latin typeface="Times New Roman" pitchFamily="18" charset="0"/>
                <a:cs typeface="Times New Roman" pitchFamily="18" charset="0"/>
              </a:rPr>
              <a:t>olacaktı</a:t>
            </a:r>
            <a:r>
              <a:rPr lang="tr-TR" sz="3100" dirty="0" smtClean="0">
                <a:latin typeface="Times New Roman" pitchFamily="18" charset="0"/>
                <a:cs typeface="Times New Roman" pitchFamily="18" charset="0"/>
              </a:rPr>
              <a:t>.</a:t>
            </a:r>
            <a:r>
              <a:rPr lang="en-AU" sz="3100" dirty="0" smtClean="0">
                <a:latin typeface="Times New Roman" pitchFamily="18" charset="0"/>
                <a:cs typeface="Times New Roman" pitchFamily="18" charset="0"/>
              </a:rPr>
              <a:t>)</a:t>
            </a:r>
            <a:endParaRPr lang="tr-TR" sz="3100" dirty="0" smtClean="0">
              <a:latin typeface="Times New Roman" pitchFamily="18" charset="0"/>
              <a:cs typeface="Times New Roman" pitchFamily="18" charset="0"/>
            </a:endParaRPr>
          </a:p>
          <a:p>
            <a:pPr algn="just">
              <a:lnSpc>
                <a:spcPct val="160000"/>
              </a:lnSpc>
              <a:buFont typeface="Wingdings" pitchFamily="2" charset="2"/>
              <a:buChar char="q"/>
            </a:pPr>
            <a:endParaRPr lang="tr-TR" sz="3100" dirty="0" smtClean="0">
              <a:latin typeface="Times New Roman" pitchFamily="18" charset="0"/>
              <a:cs typeface="Times New Roman" pitchFamily="18" charset="0"/>
            </a:endParaRPr>
          </a:p>
          <a:p>
            <a:pPr algn="just">
              <a:lnSpc>
                <a:spcPct val="170000"/>
              </a:lnSpc>
              <a:buFont typeface="Wingdings" pitchFamily="2" charset="2"/>
              <a:buChar char="q"/>
            </a:pPr>
            <a:endParaRPr lang="en-AU" sz="2800" dirty="0" smtClean="0">
              <a:latin typeface="Times New Roman" pitchFamily="18" charset="0"/>
              <a:cs typeface="Times New Roman" pitchFamily="18" charset="0"/>
            </a:endParaRPr>
          </a:p>
          <a:p>
            <a:endParaRPr lang="tr-TR" dirty="0"/>
          </a:p>
        </p:txBody>
      </p:sp>
      <p:pic>
        <p:nvPicPr>
          <p:cNvPr id="5" name="Picture 8" descr="http://t3.gstatic.com/images?q=tbn:ANd9GcQ5HRATWRSnFZjhatGdwiC7JUSpeh8Fmz3X2VR4FxH7_0G7oW81nQ"/>
          <p:cNvPicPr>
            <a:picLocks noChangeAspect="1" noChangeArrowheads="1"/>
          </p:cNvPicPr>
          <p:nvPr/>
        </p:nvPicPr>
        <p:blipFill>
          <a:blip r:embed="rId2" cstate="print"/>
          <a:srcRect/>
          <a:stretch>
            <a:fillRect/>
          </a:stretch>
        </p:blipFill>
        <p:spPr bwMode="auto">
          <a:xfrm>
            <a:off x="3286116" y="5572140"/>
            <a:ext cx="1707886" cy="1285860"/>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kingston\istismar 2012\rsm\violence.jpeg"/>
          <p:cNvPicPr>
            <a:picLocks noChangeAspect="1" noChangeArrowheads="1"/>
          </p:cNvPicPr>
          <p:nvPr/>
        </p:nvPicPr>
        <p:blipFill>
          <a:blip r:embed="rId2" cstate="print"/>
          <a:srcRect/>
          <a:stretch>
            <a:fillRect/>
          </a:stretch>
        </p:blipFill>
        <p:spPr>
          <a:xfrm>
            <a:off x="0" y="0"/>
            <a:ext cx="9144000" cy="6858000"/>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kingston\istismar 2012\rsm\4279518274_a9a8674132.jpg"/>
          <p:cNvPicPr>
            <a:picLocks noChangeAspect="1" noChangeArrowheads="1"/>
          </p:cNvPicPr>
          <p:nvPr/>
        </p:nvPicPr>
        <p:blipFill>
          <a:blip r:embed="rId2" cstate="print"/>
          <a:srcRect/>
          <a:stretch>
            <a:fillRect/>
          </a:stretch>
        </p:blipFill>
        <p:spPr bwMode="auto">
          <a:xfrm>
            <a:off x="4786314" y="0"/>
            <a:ext cx="4357686" cy="6858000"/>
          </a:xfrm>
          <a:prstGeom prst="rect">
            <a:avLst/>
          </a:prstGeom>
          <a:noFill/>
          <a:ln w="9525">
            <a:noFill/>
            <a:miter lim="800000"/>
            <a:headEnd/>
            <a:tailEnd/>
          </a:ln>
        </p:spPr>
      </p:pic>
      <p:sp>
        <p:nvSpPr>
          <p:cNvPr id="3" name="2 İçerik Yer Tutucusu"/>
          <p:cNvSpPr>
            <a:spLocks noGrp="1"/>
          </p:cNvSpPr>
          <p:nvPr>
            <p:ph idx="1"/>
          </p:nvPr>
        </p:nvSpPr>
        <p:spPr>
          <a:xfrm>
            <a:off x="0" y="1142984"/>
            <a:ext cx="4714876" cy="5715016"/>
          </a:xfrm>
        </p:spPr>
        <p:txBody>
          <a:bodyPr>
            <a:normAutofit fontScale="85000" lnSpcReduction="20000"/>
          </a:bodyPr>
          <a:lstStyle/>
          <a:p>
            <a:pPr algn="just">
              <a:lnSpc>
                <a:spcPct val="150000"/>
              </a:lnSpc>
              <a:spcBef>
                <a:spcPts val="625"/>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smtClean="0"/>
              <a:t>	</a:t>
            </a:r>
            <a:r>
              <a:rPr lang="en-GB" sz="2800" dirty="0" err="1" smtClean="0"/>
              <a:t>Çocuğa</a:t>
            </a:r>
            <a:r>
              <a:rPr lang="en-GB" sz="2800" dirty="0" smtClean="0"/>
              <a:t>  </a:t>
            </a:r>
            <a:r>
              <a:rPr lang="en-GB" sz="2800" dirty="0" err="1" smtClean="0"/>
              <a:t>bakmakla</a:t>
            </a:r>
            <a:r>
              <a:rPr lang="en-GB" sz="2800" dirty="0" smtClean="0"/>
              <a:t> </a:t>
            </a:r>
            <a:r>
              <a:rPr lang="en-GB" sz="2800" dirty="0" err="1" smtClean="0"/>
              <a:t>yükümlü</a:t>
            </a:r>
            <a:r>
              <a:rPr lang="en-GB" sz="2800" dirty="0" smtClean="0"/>
              <a:t> </a:t>
            </a:r>
            <a:r>
              <a:rPr lang="en-GB" sz="2800" dirty="0" err="1" smtClean="0"/>
              <a:t>kişinin</a:t>
            </a:r>
            <a:r>
              <a:rPr lang="en-GB" sz="2800" dirty="0" smtClean="0"/>
              <a:t> </a:t>
            </a:r>
            <a:r>
              <a:rPr lang="en-GB" sz="2800" dirty="0" err="1" smtClean="0"/>
              <a:t>çocuğu</a:t>
            </a:r>
            <a:r>
              <a:rPr lang="en-GB" sz="2800" dirty="0" smtClean="0"/>
              <a:t> </a:t>
            </a:r>
            <a:r>
              <a:rPr lang="en-GB" sz="2800" dirty="0" err="1" smtClean="0"/>
              <a:t>maddi</a:t>
            </a:r>
            <a:r>
              <a:rPr lang="en-GB" sz="2800" dirty="0" smtClean="0"/>
              <a:t> </a:t>
            </a:r>
            <a:r>
              <a:rPr lang="en-GB" sz="2800" dirty="0" err="1" smtClean="0"/>
              <a:t>gelir</a:t>
            </a:r>
            <a:r>
              <a:rPr lang="en-GB" sz="2800" dirty="0" smtClean="0"/>
              <a:t> </a:t>
            </a:r>
            <a:r>
              <a:rPr lang="en-GB" sz="2800" dirty="0" err="1" smtClean="0"/>
              <a:t>kaynağı</a:t>
            </a:r>
            <a:r>
              <a:rPr lang="en-GB" sz="2800" dirty="0" smtClean="0"/>
              <a:t> </a:t>
            </a:r>
            <a:r>
              <a:rPr lang="en-GB" sz="2800" dirty="0" err="1" smtClean="0"/>
              <a:t>olarak</a:t>
            </a:r>
            <a:r>
              <a:rPr lang="en-GB" sz="2800" dirty="0" smtClean="0"/>
              <a:t> </a:t>
            </a:r>
            <a:r>
              <a:rPr lang="en-GB" sz="2800" dirty="0" err="1" smtClean="0"/>
              <a:t>görüp</a:t>
            </a:r>
            <a:r>
              <a:rPr lang="en-GB" sz="2800" dirty="0" smtClean="0"/>
              <a:t> </a:t>
            </a:r>
            <a:r>
              <a:rPr lang="en-GB" sz="2800" dirty="0" err="1" smtClean="0"/>
              <a:t>çocuktan</a:t>
            </a:r>
            <a:r>
              <a:rPr lang="en-GB" sz="2800" dirty="0" smtClean="0"/>
              <a:t> </a:t>
            </a:r>
            <a:r>
              <a:rPr lang="en-GB" sz="2800" dirty="0" err="1" smtClean="0"/>
              <a:t>maddi</a:t>
            </a:r>
            <a:r>
              <a:rPr lang="en-GB" sz="2800" dirty="0" smtClean="0"/>
              <a:t> </a:t>
            </a:r>
            <a:r>
              <a:rPr lang="en-GB" sz="2800" dirty="0" err="1" smtClean="0"/>
              <a:t>kazanç</a:t>
            </a:r>
            <a:r>
              <a:rPr lang="en-GB" sz="2800" dirty="0" smtClean="0"/>
              <a:t> </a:t>
            </a:r>
            <a:r>
              <a:rPr lang="en-GB" sz="2800" dirty="0" err="1" smtClean="0"/>
              <a:t>elde</a:t>
            </a:r>
            <a:r>
              <a:rPr lang="en-GB" sz="2800" dirty="0" smtClean="0"/>
              <a:t> </a:t>
            </a:r>
            <a:r>
              <a:rPr lang="en-GB" sz="2800" dirty="0" err="1" smtClean="0"/>
              <a:t>etme</a:t>
            </a:r>
            <a:r>
              <a:rPr lang="en-GB" sz="2800" dirty="0" smtClean="0"/>
              <a:t> </a:t>
            </a:r>
            <a:r>
              <a:rPr lang="en-GB" sz="2800" dirty="0" err="1" smtClean="0"/>
              <a:t>isteğidir</a:t>
            </a:r>
            <a:r>
              <a:rPr lang="tr-TR" sz="2800" dirty="0" smtClean="0"/>
              <a:t>.</a:t>
            </a:r>
          </a:p>
          <a:p>
            <a:pPr algn="just">
              <a:lnSpc>
                <a:spcPct val="150000"/>
              </a:lnSpc>
              <a:spcBef>
                <a:spcPts val="625"/>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i="1" dirty="0" smtClean="0"/>
              <a:t>	(çocuğun çalıştırılması)</a:t>
            </a:r>
            <a:endParaRPr lang="en-GB" sz="2800" i="1" dirty="0" smtClean="0"/>
          </a:p>
          <a:p>
            <a:pPr algn="just">
              <a:lnSpc>
                <a:spcPct val="150000"/>
              </a:lnSpc>
              <a:spcBef>
                <a:spcPts val="625"/>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dirty="0" smtClean="0"/>
              <a:t>	</a:t>
            </a:r>
            <a:r>
              <a:rPr lang="en-GB" sz="2800" dirty="0" err="1" smtClean="0"/>
              <a:t>Ebeveynler</a:t>
            </a:r>
            <a:r>
              <a:rPr lang="en-GB" sz="2800" dirty="0" smtClean="0"/>
              <a:t>  </a:t>
            </a:r>
            <a:r>
              <a:rPr lang="en-GB" sz="2800" dirty="0" err="1" smtClean="0"/>
              <a:t>çok</a:t>
            </a:r>
            <a:r>
              <a:rPr lang="en-GB" sz="2800" dirty="0" smtClean="0"/>
              <a:t> </a:t>
            </a:r>
            <a:r>
              <a:rPr lang="en-GB" sz="2800" dirty="0" err="1" smtClean="0"/>
              <a:t>para</a:t>
            </a:r>
            <a:r>
              <a:rPr lang="en-GB" sz="2800" dirty="0" smtClean="0"/>
              <a:t> </a:t>
            </a:r>
            <a:r>
              <a:rPr lang="en-GB" sz="2800" dirty="0" err="1" smtClean="0"/>
              <a:t>kazanma</a:t>
            </a:r>
            <a:r>
              <a:rPr lang="en-GB" sz="2800" dirty="0" smtClean="0"/>
              <a:t> </a:t>
            </a:r>
            <a:r>
              <a:rPr lang="en-GB" sz="2800" dirty="0" err="1" smtClean="0"/>
              <a:t>dürtülerini</a:t>
            </a:r>
            <a:r>
              <a:rPr lang="en-GB" sz="2800" dirty="0" smtClean="0"/>
              <a:t> </a:t>
            </a:r>
            <a:r>
              <a:rPr lang="en-GB" sz="2800" dirty="0" err="1" smtClean="0"/>
              <a:t>tatmin</a:t>
            </a:r>
            <a:r>
              <a:rPr lang="en-GB" sz="2800" dirty="0" smtClean="0"/>
              <a:t> </a:t>
            </a:r>
            <a:r>
              <a:rPr lang="en-GB" sz="2800" dirty="0" err="1" smtClean="0"/>
              <a:t>etmek</a:t>
            </a:r>
            <a:r>
              <a:rPr lang="en-GB" sz="2800" dirty="0" smtClean="0"/>
              <a:t> </a:t>
            </a:r>
            <a:r>
              <a:rPr lang="en-GB" sz="2800" dirty="0" err="1" smtClean="0"/>
              <a:t>için</a:t>
            </a:r>
            <a:r>
              <a:rPr lang="en-GB" sz="2800" dirty="0" smtClean="0"/>
              <a:t> </a:t>
            </a:r>
            <a:r>
              <a:rPr lang="en-GB" sz="2800" dirty="0" err="1" smtClean="0"/>
              <a:t>çocuklarını</a:t>
            </a:r>
            <a:r>
              <a:rPr lang="en-GB" sz="2800" dirty="0" smtClean="0"/>
              <a:t> </a:t>
            </a:r>
            <a:r>
              <a:rPr lang="en-GB" sz="2800" dirty="0" err="1" smtClean="0"/>
              <a:t>kullan</a:t>
            </a:r>
            <a:r>
              <a:rPr lang="tr-TR" sz="2800" dirty="0" err="1" smtClean="0"/>
              <a:t>ıyor</a:t>
            </a:r>
            <a:r>
              <a:rPr lang="tr-TR" sz="2800" dirty="0" smtClean="0"/>
              <a:t> ise çocuğa yönelik ekonomik istismar söz konusudur.</a:t>
            </a:r>
            <a:endParaRPr lang="tr-TR" dirty="0">
              <a:solidFill>
                <a:schemeClr val="accent5">
                  <a:lumMod val="75000"/>
                </a:schemeClr>
              </a:solidFill>
            </a:endParaRPr>
          </a:p>
        </p:txBody>
      </p:sp>
      <p:sp>
        <p:nvSpPr>
          <p:cNvPr id="4" name="1 Başlık"/>
          <p:cNvSpPr txBox="1">
            <a:spLocks/>
          </p:cNvSpPr>
          <p:nvPr/>
        </p:nvSpPr>
        <p:spPr>
          <a:xfrm>
            <a:off x="214282" y="142852"/>
            <a:ext cx="4714908" cy="803258"/>
          </a:xfrm>
          <a:prstGeom prst="rect">
            <a:avLst/>
          </a:prstGeom>
        </p:spPr>
        <p:txBody>
          <a:bodyPr vert="horz" lIns="45720" tIns="0" rIns="45720" bIns="0" anchor="b" anchorCtr="0">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4000" b="1" cap="all" dirty="0"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latin typeface="+mj-lt"/>
                <a:ea typeface="+mj-ea"/>
                <a:cs typeface="+mj-cs"/>
              </a:rPr>
              <a:t>EKONOMİK</a:t>
            </a:r>
            <a:r>
              <a:rPr kumimoji="0" lang="tr-TR" sz="4000" b="1" i="0" u="none" strike="noStrike" kern="1200" cap="all" spc="0" normalizeH="0" baseline="0" noProof="0" dirty="0"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uLnTx/>
                <a:uFillTx/>
                <a:latin typeface="+mj-lt"/>
                <a:ea typeface="+mj-ea"/>
                <a:cs typeface="+mj-cs"/>
              </a:rPr>
              <a:t> </a:t>
            </a:r>
            <a:r>
              <a:rPr kumimoji="0" lang="tr-TR" sz="4000" b="1" i="0" u="none" strike="noStrike" kern="1200" cap="all" spc="0" normalizeH="0" baseline="0" noProof="0" dirty="0" err="1"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uLnTx/>
                <a:uFillTx/>
                <a:latin typeface="+mj-lt"/>
                <a:ea typeface="+mj-ea"/>
                <a:cs typeface="+mj-cs"/>
              </a:rPr>
              <a:t>İstİsmar</a:t>
            </a:r>
            <a:endParaRPr kumimoji="0" lang="tr-T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http://www.bildirgec.org/imaj/akdem/dont-abuse-childs.jpg"/>
          <p:cNvPicPr>
            <a:picLocks noChangeAspect="1" noChangeArrowheads="1"/>
          </p:cNvPicPr>
          <p:nvPr/>
        </p:nvPicPr>
        <p:blipFill>
          <a:blip r:embed="rId2" cstate="print"/>
          <a:srcRect/>
          <a:stretch>
            <a:fillRect/>
          </a:stretch>
        </p:blipFill>
        <p:spPr bwMode="auto">
          <a:xfrm>
            <a:off x="357158" y="3143248"/>
            <a:ext cx="7643866" cy="3531656"/>
          </a:xfrm>
          <a:prstGeom prst="rect">
            <a:avLst/>
          </a:prstGeom>
          <a:noFill/>
        </p:spPr>
      </p:pic>
      <p:sp>
        <p:nvSpPr>
          <p:cNvPr id="4" name="1 Başlık"/>
          <p:cNvSpPr txBox="1">
            <a:spLocks/>
          </p:cNvSpPr>
          <p:nvPr/>
        </p:nvSpPr>
        <p:spPr>
          <a:xfrm>
            <a:off x="571472" y="214290"/>
            <a:ext cx="7069159" cy="785818"/>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uLnTx/>
                <a:uFillTx/>
                <a:latin typeface="+mj-lt"/>
                <a:ea typeface="+mj-ea"/>
                <a:cs typeface="+mj-cs"/>
              </a:rPr>
              <a:t>CİNSEL </a:t>
            </a:r>
            <a:r>
              <a:rPr kumimoji="0" lang="tr-TR" sz="4000" b="1" i="0" u="none" strike="noStrike" kern="1200" cap="all" spc="0" normalizeH="0" baseline="0" noProof="0" dirty="0" err="1" smtClean="0">
                <a:ln w="500">
                  <a:solidFill>
                    <a:schemeClr val="tx2">
                      <a:shade val="20000"/>
                      <a:satMod val="120000"/>
                    </a:schemeClr>
                  </a:solidFill>
                </a:ln>
                <a:solidFill>
                  <a:schemeClr val="accent5">
                    <a:lumMod val="75000"/>
                  </a:schemeClr>
                </a:solidFill>
                <a:effectLst>
                  <a:outerShdw blurRad="38100" dist="38100" dir="2700000" algn="tl">
                    <a:srgbClr val="000000"/>
                  </a:outerShdw>
                </a:effectLst>
                <a:uLnTx/>
                <a:uFillTx/>
                <a:latin typeface="+mj-lt"/>
                <a:ea typeface="+mj-ea"/>
                <a:cs typeface="+mj-cs"/>
              </a:rPr>
              <a:t>İstİsmar</a:t>
            </a:r>
            <a:endParaRPr kumimoji="0" lang="tr-T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5" name="2 İçerik Yer Tutucusu"/>
          <p:cNvSpPr>
            <a:spLocks noGrp="1"/>
          </p:cNvSpPr>
          <p:nvPr>
            <p:ph idx="1"/>
          </p:nvPr>
        </p:nvSpPr>
        <p:spPr>
          <a:xfrm>
            <a:off x="285720" y="928670"/>
            <a:ext cx="7572428" cy="2286016"/>
          </a:xfrm>
        </p:spPr>
        <p:txBody>
          <a:bodyPr>
            <a:normAutofit fontScale="92500"/>
          </a:bodyPr>
          <a:lstStyle/>
          <a:p>
            <a:pPr algn="just">
              <a:lnSpc>
                <a:spcPct val="160000"/>
              </a:lnSpc>
              <a:buNone/>
            </a:pPr>
            <a:r>
              <a:rPr lang="tr-TR" sz="3200" dirty="0" smtClean="0"/>
              <a:t>	Cinsel istismar, bir erişkinin cinsel gereksinim ve isteklerini karşılamak için çocukları araç olarak kullanmasıdır.</a:t>
            </a:r>
          </a:p>
          <a:p>
            <a:pPr algn="just">
              <a:lnSpc>
                <a:spcPct val="160000"/>
              </a:lnSpc>
              <a:buFont typeface="Wingdings" pitchFamily="2" charset="2"/>
              <a:buChar char="q"/>
            </a:pPr>
            <a:endParaRPr lang="tr-TR" sz="3100" dirty="0" smtClean="0">
              <a:latin typeface="Times New Roman" pitchFamily="18" charset="0"/>
              <a:cs typeface="Times New Roman" pitchFamily="18" charset="0"/>
            </a:endParaRPr>
          </a:p>
          <a:p>
            <a:pPr algn="just">
              <a:lnSpc>
                <a:spcPct val="170000"/>
              </a:lnSpc>
              <a:buFont typeface="Wingdings" pitchFamily="2" charset="2"/>
              <a:buChar char="q"/>
            </a:pPr>
            <a:endParaRPr lang="en-AU" sz="2800" dirty="0" smtClean="0">
              <a:latin typeface="Times New Roman" pitchFamily="18" charset="0"/>
              <a:cs typeface="Times New Roman" pitchFamily="18" charset="0"/>
            </a:endParaRPr>
          </a:p>
          <a:p>
            <a:endParaRPr lang="tr-T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eminkurd.net/admin/resources/files/manset/resim501bab73efc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0" y="0"/>
            <a:ext cx="9144000" cy="6858000"/>
          </a:xfrm>
        </p:spPr>
        <p:txBody>
          <a:bodyPr>
            <a:normAutofit fontScale="90000"/>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solidFill>
                  <a:srgbClr val="FFFF00"/>
                </a:solidFill>
              </a:rPr>
              <a:t/>
            </a:r>
            <a:br>
              <a:rPr lang="tr-TR" dirty="0" smtClean="0">
                <a:solidFill>
                  <a:srgbClr val="FFFF00"/>
                </a:solidFill>
              </a:rPr>
            </a:br>
            <a:r>
              <a:rPr lang="tr-TR" sz="4400" dirty="0" smtClean="0">
                <a:solidFill>
                  <a:srgbClr val="FFFF00"/>
                </a:solidFill>
              </a:rPr>
              <a:t>ÇOCUKLARIMIZ RİSK ALTINDA…</a:t>
            </a:r>
            <a:br>
              <a:rPr lang="tr-TR" sz="4400" dirty="0" smtClean="0">
                <a:solidFill>
                  <a:srgbClr val="FFFF00"/>
                </a:solidFill>
              </a:rPr>
            </a:br>
            <a:r>
              <a:rPr lang="tr-TR" sz="4400" dirty="0" smtClean="0">
                <a:solidFill>
                  <a:srgbClr val="FFFF00"/>
                </a:solidFill>
              </a:rPr>
              <a:t/>
            </a:r>
            <a:br>
              <a:rPr lang="tr-TR" sz="4400" dirty="0" smtClean="0">
                <a:solidFill>
                  <a:srgbClr val="FFFF00"/>
                </a:solidFill>
              </a:rPr>
            </a:br>
            <a:r>
              <a:rPr lang="tr-TR" sz="4400" dirty="0" smtClean="0">
                <a:solidFill>
                  <a:srgbClr val="FFFF00"/>
                </a:solidFill>
              </a:rPr>
              <a:t/>
            </a:r>
            <a:br>
              <a:rPr lang="tr-TR" sz="4400" dirty="0" smtClean="0">
                <a:solidFill>
                  <a:srgbClr val="FFFF00"/>
                </a:solidFill>
              </a:rPr>
            </a:br>
            <a:r>
              <a:rPr lang="tr-TR" sz="4400" dirty="0" smtClean="0">
                <a:solidFill>
                  <a:srgbClr val="FFFF00"/>
                </a:solidFill>
              </a:rPr>
              <a:t/>
            </a:r>
            <a:br>
              <a:rPr lang="tr-TR" sz="4400" dirty="0" smtClean="0">
                <a:solidFill>
                  <a:srgbClr val="FFFF00"/>
                </a:solidFill>
              </a:rPr>
            </a:br>
            <a:r>
              <a:rPr lang="tr-TR" sz="4400" dirty="0" smtClean="0">
                <a:solidFill>
                  <a:srgbClr val="FFFF00"/>
                </a:solidFill>
              </a:rPr>
              <a:t/>
            </a:r>
            <a:br>
              <a:rPr lang="tr-TR" sz="4400" dirty="0" smtClean="0">
                <a:solidFill>
                  <a:srgbClr val="FFFF00"/>
                </a:solidFill>
              </a:rPr>
            </a:br>
            <a:r>
              <a:rPr lang="tr-TR" sz="4400" dirty="0" smtClean="0">
                <a:solidFill>
                  <a:srgbClr val="FFFF00"/>
                </a:solidFill>
              </a:rPr>
              <a:t>PEKİ BU RİSKLERİN FARKINDA MIYIZ?</a:t>
            </a:r>
            <a:r>
              <a:rPr lang="tr-TR" dirty="0" smtClean="0">
                <a:solidFill>
                  <a:srgbClr val="FFFF00"/>
                </a:solidFill>
              </a:rPr>
              <a:t/>
            </a:r>
            <a:br>
              <a:rPr lang="tr-TR" dirty="0" smtClean="0">
                <a:solidFill>
                  <a:srgbClr val="FFFF00"/>
                </a:solidFill>
              </a:rPr>
            </a:br>
            <a:r>
              <a:rPr lang="tr-TR" dirty="0" smtClean="0">
                <a:solidFill>
                  <a:schemeClr val="accent5">
                    <a:lumMod val="75000"/>
                  </a:schemeClr>
                </a:solidFill>
              </a:rPr>
              <a:t/>
            </a:r>
            <a:br>
              <a:rPr lang="tr-TR" dirty="0" smtClean="0">
                <a:solidFill>
                  <a:schemeClr val="accent5">
                    <a:lumMod val="75000"/>
                  </a:schemeClr>
                </a:solidFill>
              </a:rPr>
            </a:br>
            <a:r>
              <a:rPr lang="tr-TR" dirty="0" smtClean="0">
                <a:solidFill>
                  <a:schemeClr val="accent5">
                    <a:lumMod val="75000"/>
                  </a:schemeClr>
                </a:solidFill>
              </a:rPr>
              <a:t/>
            </a:r>
            <a:br>
              <a:rPr lang="tr-TR" dirty="0" smtClean="0">
                <a:solidFill>
                  <a:schemeClr val="accent5">
                    <a:lumMod val="75000"/>
                  </a:schemeClr>
                </a:solidFill>
              </a:rPr>
            </a:br>
            <a:r>
              <a:rPr lang="tr-TR" dirty="0" smtClean="0">
                <a:solidFill>
                  <a:schemeClr val="accent5">
                    <a:lumMod val="75000"/>
                  </a:schemeClr>
                </a:solidFill>
              </a:rPr>
              <a:t/>
            </a:r>
            <a:br>
              <a:rPr lang="tr-TR" dirty="0" smtClean="0">
                <a:solidFill>
                  <a:schemeClr val="accent5">
                    <a:lumMod val="75000"/>
                  </a:schemeClr>
                </a:solidFill>
              </a:rPr>
            </a:br>
            <a:endParaRPr lang="tr-TR" dirty="0">
              <a:solidFill>
                <a:schemeClr val="accent5">
                  <a:lumMod val="75000"/>
                </a:schemeClr>
              </a:solidFill>
            </a:endParaRPr>
          </a:p>
        </p:txBody>
      </p:sp>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764704"/>
            <a:ext cx="7239000" cy="4846320"/>
          </a:xfrm>
        </p:spPr>
        <p:txBody>
          <a:bodyPr>
            <a:normAutofit fontScale="92500" lnSpcReduction="20000"/>
          </a:bodyPr>
          <a:lstStyle/>
          <a:p>
            <a:pPr>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i="1" noProof="1" smtClean="0">
                <a:solidFill>
                  <a:srgbClr val="FF0000"/>
                </a:solidFill>
              </a:rPr>
              <a:t>B</a:t>
            </a:r>
            <a:r>
              <a:rPr lang="en-GB" b="1" i="1" noProof="1" smtClean="0">
                <a:solidFill>
                  <a:srgbClr val="FF0000"/>
                </a:solidFill>
              </a:rPr>
              <a:t>ir </a:t>
            </a:r>
            <a:r>
              <a:rPr lang="tr-TR" b="1" i="1" noProof="1" smtClean="0">
                <a:solidFill>
                  <a:srgbClr val="FF0000"/>
                </a:solidFill>
              </a:rPr>
              <a:t>kişinin, ço</a:t>
            </a:r>
            <a:r>
              <a:rPr lang="en-GB" b="1" i="1" noProof="1" smtClean="0">
                <a:solidFill>
                  <a:srgbClr val="FF0000"/>
                </a:solidFill>
              </a:rPr>
              <a:t>cuğ</a:t>
            </a:r>
            <a:r>
              <a:rPr lang="tr-TR" b="1" i="1" noProof="1" smtClean="0">
                <a:solidFill>
                  <a:srgbClr val="FF0000"/>
                </a:solidFill>
              </a:rPr>
              <a:t>a yönelik  cinsel haz </a:t>
            </a:r>
            <a:r>
              <a:rPr lang="tr-TR" b="1" i="1" dirty="0" smtClean="0">
                <a:solidFill>
                  <a:srgbClr val="FF0000"/>
                </a:solidFill>
              </a:rPr>
              <a:t>duyma amacıyla;</a:t>
            </a:r>
          </a:p>
          <a:p>
            <a:pPr>
              <a:spcBef>
                <a:spcPts val="7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i="1" dirty="0" smtClean="0">
                <a:effectLst>
                  <a:outerShdw blurRad="38100" dist="38100" dir="2700000" algn="tl">
                    <a:srgbClr val="C0C0C0"/>
                  </a:outerShdw>
                </a:effectLst>
              </a:rPr>
              <a:t>Cinsel organlarına dokunması ve/veya dokundurtması </a:t>
            </a:r>
          </a:p>
          <a:p>
            <a:pPr>
              <a:spcBef>
                <a:spcPts val="7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i="1" dirty="0" smtClean="0">
                <a:effectLst>
                  <a:outerShdw blurRad="38100" dist="38100" dir="2700000" algn="tl">
                    <a:srgbClr val="C0C0C0"/>
                  </a:outerShdw>
                </a:effectLst>
              </a:rPr>
              <a:t>Irzına geçmesi</a:t>
            </a:r>
          </a:p>
          <a:p>
            <a:pPr>
              <a:spcBef>
                <a:spcPts val="7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i="1" dirty="0" smtClean="0">
                <a:effectLst>
                  <a:outerShdw blurRad="38100" dist="38100" dir="2700000" algn="tl">
                    <a:srgbClr val="C0C0C0"/>
                  </a:outerShdw>
                </a:effectLst>
              </a:rPr>
              <a:t>Teşhircilik yapması </a:t>
            </a:r>
            <a:endParaRPr lang="en-GB" sz="2800" i="1" dirty="0" smtClean="0">
              <a:solidFill>
                <a:srgbClr val="CC0000"/>
              </a:solidFill>
              <a:effectLst>
                <a:outerShdw blurRad="38100" dist="38100" dir="2700000" algn="tl">
                  <a:srgbClr val="C0C0C0"/>
                </a:outerShdw>
              </a:effectLst>
            </a:endParaRPr>
          </a:p>
          <a:p>
            <a:pPr>
              <a:spcBef>
                <a:spcPts val="65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i="1" noProof="1" smtClean="0">
                <a:effectLst>
                  <a:outerShdw blurRad="38100" dist="38100" dir="2700000" algn="tl">
                    <a:srgbClr val="C0C0C0"/>
                  </a:outerShdw>
                </a:effectLst>
              </a:rPr>
              <a:t>Cinsel uyarı ve doyum için kullanılması</a:t>
            </a:r>
            <a:r>
              <a:rPr lang="tr-TR" sz="2800" i="1" noProof="1" smtClean="0">
                <a:effectLst>
                  <a:outerShdw blurRad="38100" dist="38100" dir="2700000" algn="tl">
                    <a:srgbClr val="C0C0C0"/>
                  </a:outerShdw>
                </a:effectLst>
              </a:rPr>
              <a:t>,</a:t>
            </a:r>
            <a:endParaRPr lang="en-GB" sz="2800" i="1" noProof="1" smtClean="0">
              <a:effectLst>
                <a:outerShdw blurRad="38100" dist="38100" dir="2700000" algn="tl">
                  <a:srgbClr val="C0C0C0"/>
                </a:outerShdw>
              </a:effectLst>
            </a:endParaRPr>
          </a:p>
          <a:p>
            <a:pPr>
              <a:spcBef>
                <a:spcPts val="65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i="1" noProof="1" smtClean="0">
                <a:effectLst>
                  <a:outerShdw blurRad="38100" dist="38100" dir="2700000" algn="tl">
                    <a:srgbClr val="C0C0C0"/>
                  </a:outerShdw>
                </a:effectLst>
              </a:rPr>
              <a:t>Fuhuşa zorlanması</a:t>
            </a:r>
            <a:r>
              <a:rPr lang="tr-TR" sz="2800" i="1" noProof="1" smtClean="0">
                <a:effectLst>
                  <a:outerShdw blurRad="38100" dist="38100" dir="2700000" algn="tl">
                    <a:srgbClr val="C0C0C0"/>
                  </a:outerShdw>
                </a:effectLst>
              </a:rPr>
              <a:t>,</a:t>
            </a:r>
            <a:endParaRPr lang="en-GB" sz="2800" i="1" noProof="1" smtClean="0">
              <a:effectLst>
                <a:outerShdw blurRad="38100" dist="38100" dir="2700000" algn="tl">
                  <a:srgbClr val="C0C0C0"/>
                </a:outerShdw>
              </a:effectLst>
            </a:endParaRPr>
          </a:p>
          <a:p>
            <a:pPr>
              <a:spcBef>
                <a:spcPts val="65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i="1" noProof="1" smtClean="0">
                <a:effectLst>
                  <a:outerShdw blurRad="38100" dist="38100" dir="2700000" algn="tl">
                    <a:srgbClr val="C0C0C0"/>
                  </a:outerShdw>
                </a:effectLst>
              </a:rPr>
              <a:t>Pornografi gibi türlü suçlarda cinsel obje olarak kullanılması</a:t>
            </a:r>
            <a:endParaRPr lang="tr-TR" sz="2800" i="1" noProof="1" smtClean="0">
              <a:effectLst>
                <a:outerShdw blurRad="38100" dist="38100" dir="2700000" algn="tl">
                  <a:srgbClr val="C0C0C0"/>
                </a:outerShdw>
              </a:effectLst>
            </a:endParaRPr>
          </a:p>
          <a:p>
            <a:pPr>
              <a:spcBef>
                <a:spcPts val="65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800" i="1" noProof="1" smtClean="0">
                <a:effectLst>
                  <a:outerShdw blurRad="38100" dist="38100" dir="2700000" algn="tl">
                    <a:srgbClr val="C0C0C0"/>
                  </a:outerShdw>
                </a:effectLst>
              </a:rPr>
              <a:t>Çocuğun yanında </a:t>
            </a:r>
            <a:r>
              <a:rPr lang="en-GB" sz="2800" i="1" noProof="1" smtClean="0">
                <a:effectLst>
                  <a:outerShdw blurRad="38100" dist="38100" dir="2700000" algn="tl">
                    <a:srgbClr val="C0C0C0"/>
                  </a:outerShdw>
                </a:effectLst>
              </a:rPr>
              <a:t>Pornografi</a:t>
            </a:r>
            <a:r>
              <a:rPr lang="tr-TR" sz="2800" i="1" noProof="1" smtClean="0">
                <a:effectLst>
                  <a:outerShdw blurRad="38100" dist="38100" dir="2700000" algn="tl">
                    <a:srgbClr val="C0C0C0"/>
                  </a:outerShdw>
                </a:effectLst>
              </a:rPr>
              <a:t>k görüntüler izlenmesi ve </a:t>
            </a:r>
            <a:r>
              <a:rPr lang="tr-TR" sz="2800" i="1" dirty="0" smtClean="0">
                <a:effectLst>
                  <a:outerShdw blurRad="38100" dist="38100" dir="2700000" algn="tl">
                    <a:srgbClr val="C0C0C0"/>
                  </a:outerShdw>
                </a:effectLst>
              </a:rPr>
              <a:t>izletilmesi.</a:t>
            </a:r>
            <a:endParaRPr lang="en-GB" dirty="0" smtClean="0"/>
          </a:p>
          <a:p>
            <a:endParaRPr lang="tr-TR"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mir Khan'dan Çocuklarda Cinsel istismara karşı korunma.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28596" y="857232"/>
            <a:ext cx="7400948" cy="5143536"/>
          </a:xfrm>
        </p:spPr>
        <p:txBody>
          <a:bodyPr>
            <a:normAutofit/>
          </a:bodyPr>
          <a:lstStyle/>
          <a:p>
            <a:pPr>
              <a:lnSpc>
                <a:spcPct val="150000"/>
              </a:lnSpc>
              <a:buFont typeface="Wingdings" pitchFamily="2" charset="2"/>
              <a:buNone/>
            </a:pPr>
            <a:r>
              <a:rPr lang="tr-TR" sz="2800" dirty="0" smtClean="0"/>
              <a:t>	</a:t>
            </a:r>
            <a:r>
              <a:rPr lang="tr-TR" sz="2800" u="sng" dirty="0" smtClean="0">
                <a:solidFill>
                  <a:schemeClr val="accent5">
                    <a:lumMod val="75000"/>
                  </a:schemeClr>
                </a:solidFill>
              </a:rPr>
              <a:t>Cinsel istismara maruz kalan çocukların yaşa göre dağılımları incelendiğinde; </a:t>
            </a:r>
          </a:p>
          <a:p>
            <a:pPr>
              <a:lnSpc>
                <a:spcPct val="150000"/>
              </a:lnSpc>
            </a:pPr>
            <a:r>
              <a:rPr lang="tr-TR" sz="2800" dirty="0" smtClean="0">
                <a:solidFill>
                  <a:schemeClr val="bg1"/>
                </a:solidFill>
              </a:rPr>
              <a:t>%30'unun 2–5, </a:t>
            </a:r>
          </a:p>
          <a:p>
            <a:pPr>
              <a:lnSpc>
                <a:spcPct val="150000"/>
              </a:lnSpc>
            </a:pPr>
            <a:r>
              <a:rPr lang="tr-TR" sz="2800" dirty="0" smtClean="0">
                <a:solidFill>
                  <a:schemeClr val="bg1"/>
                </a:solidFill>
              </a:rPr>
              <a:t>%40'ının 6–10, </a:t>
            </a:r>
          </a:p>
          <a:p>
            <a:pPr>
              <a:lnSpc>
                <a:spcPct val="150000"/>
              </a:lnSpc>
            </a:pPr>
            <a:r>
              <a:rPr lang="tr-TR" sz="2800" dirty="0" smtClean="0">
                <a:solidFill>
                  <a:schemeClr val="bg1"/>
                </a:solidFill>
              </a:rPr>
              <a:t>%30’unun 11-17 yaş grubunda </a:t>
            </a:r>
            <a:r>
              <a:rPr lang="tr-TR" sz="2800" dirty="0" smtClean="0"/>
              <a:t>olduğu görülmektedir. </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http://www.omerfarukayranci.com/wp-content/uploads/2010/01/casadomenorenglish.jpg"/>
          <p:cNvPicPr>
            <a:picLocks noChangeAspect="1" noChangeArrowheads="1"/>
          </p:cNvPicPr>
          <p:nvPr/>
        </p:nvPicPr>
        <p:blipFill>
          <a:blip r:embed="rId2" cstate="print"/>
          <a:srcRect/>
          <a:stretch>
            <a:fillRect/>
          </a:stretch>
        </p:blipFill>
        <p:spPr bwMode="auto">
          <a:xfrm>
            <a:off x="0" y="0"/>
            <a:ext cx="9153741" cy="6858000"/>
          </a:xfrm>
          <a:prstGeom prst="rect">
            <a:avLst/>
          </a:prstGeom>
          <a:noFill/>
        </p:spPr>
      </p:pic>
      <p:sp>
        <p:nvSpPr>
          <p:cNvPr id="3" name="2 İçerik Yer Tutucusu"/>
          <p:cNvSpPr>
            <a:spLocks noGrp="1"/>
          </p:cNvSpPr>
          <p:nvPr>
            <p:ph idx="1"/>
          </p:nvPr>
        </p:nvSpPr>
        <p:spPr>
          <a:xfrm>
            <a:off x="0" y="642918"/>
            <a:ext cx="9144000" cy="6215082"/>
          </a:xfrm>
        </p:spPr>
        <p:txBody>
          <a:bodyPr>
            <a:normAutofit fontScale="62500" lnSpcReduction="20000"/>
          </a:bodyPr>
          <a:lstStyle/>
          <a:p>
            <a:pPr algn="ctr">
              <a:lnSpc>
                <a:spcPct val="120000"/>
              </a:lnSpc>
              <a:buNone/>
            </a:pPr>
            <a:r>
              <a:rPr lang="tr-TR" sz="4000" b="1" dirty="0" smtClean="0">
                <a:solidFill>
                  <a:schemeClr val="bg1"/>
                </a:solidFill>
              </a:rPr>
              <a:t>Yaşanılan vakaların sadece %10 ile 15’i bildirilmektedir.</a:t>
            </a:r>
          </a:p>
          <a:p>
            <a:pPr algn="ctr">
              <a:lnSpc>
                <a:spcPct val="120000"/>
              </a:lnSpc>
              <a:buNone/>
            </a:pPr>
            <a:endParaRPr lang="tr-TR" sz="4000" b="1" dirty="0" smtClean="0">
              <a:solidFill>
                <a:schemeClr val="bg1"/>
              </a:solidFill>
            </a:endParaRPr>
          </a:p>
          <a:p>
            <a:pPr algn="ctr">
              <a:lnSpc>
                <a:spcPct val="120000"/>
              </a:lnSpc>
              <a:buNone/>
            </a:pPr>
            <a:endParaRPr lang="tr-TR" sz="4000" b="1" dirty="0" smtClean="0">
              <a:solidFill>
                <a:schemeClr val="bg1"/>
              </a:solidFill>
            </a:endParaRPr>
          </a:p>
          <a:p>
            <a:pPr algn="ctr">
              <a:lnSpc>
                <a:spcPct val="120000"/>
              </a:lnSpc>
              <a:buNone/>
            </a:pPr>
            <a:endParaRPr lang="tr-TR" sz="4000" b="1" dirty="0" smtClean="0">
              <a:solidFill>
                <a:schemeClr val="bg1"/>
              </a:solidFill>
            </a:endParaRPr>
          </a:p>
          <a:p>
            <a:pPr algn="ctr">
              <a:lnSpc>
                <a:spcPct val="120000"/>
              </a:lnSpc>
              <a:buNone/>
            </a:pPr>
            <a:endParaRPr lang="tr-TR" sz="4000" b="1" dirty="0" smtClean="0">
              <a:solidFill>
                <a:schemeClr val="bg1"/>
              </a:solidFill>
            </a:endParaRPr>
          </a:p>
          <a:p>
            <a:pPr algn="ctr">
              <a:lnSpc>
                <a:spcPct val="120000"/>
              </a:lnSpc>
              <a:buNone/>
            </a:pPr>
            <a:endParaRPr lang="tr-TR" sz="4000" b="1" dirty="0" smtClean="0">
              <a:solidFill>
                <a:schemeClr val="bg1"/>
              </a:solidFill>
            </a:endParaRPr>
          </a:p>
          <a:p>
            <a:pPr algn="ctr">
              <a:lnSpc>
                <a:spcPct val="120000"/>
              </a:lnSpc>
              <a:buNone/>
            </a:pPr>
            <a:r>
              <a:rPr lang="tr-TR" sz="4000" b="1" dirty="0" smtClean="0">
                <a:solidFill>
                  <a:schemeClr val="bg1"/>
                </a:solidFill>
              </a:rPr>
              <a:t>Cinsel istismara uğrayanların</a:t>
            </a:r>
          </a:p>
          <a:p>
            <a:pPr algn="ctr">
              <a:lnSpc>
                <a:spcPct val="120000"/>
              </a:lnSpc>
              <a:buNone/>
            </a:pPr>
            <a:r>
              <a:rPr lang="tr-TR" sz="4000" b="1" dirty="0" smtClean="0">
                <a:solidFill>
                  <a:schemeClr val="bg1"/>
                </a:solidFill>
              </a:rPr>
              <a:t>%71’i kız, %29’u erkektir.</a:t>
            </a:r>
          </a:p>
          <a:p>
            <a:pPr algn="ctr">
              <a:lnSpc>
                <a:spcPct val="120000"/>
              </a:lnSpc>
              <a:buNone/>
            </a:pPr>
            <a:endParaRPr lang="tr-TR" sz="4000" b="1" dirty="0" smtClean="0">
              <a:solidFill>
                <a:schemeClr val="bg1"/>
              </a:solidFill>
            </a:endParaRPr>
          </a:p>
          <a:p>
            <a:pPr algn="ctr">
              <a:lnSpc>
                <a:spcPct val="120000"/>
              </a:lnSpc>
              <a:buNone/>
            </a:pPr>
            <a:endParaRPr lang="tr-TR" sz="4000" b="1" dirty="0" smtClean="0">
              <a:solidFill>
                <a:schemeClr val="bg1"/>
              </a:solidFill>
            </a:endParaRPr>
          </a:p>
          <a:p>
            <a:pPr algn="ctr">
              <a:lnSpc>
                <a:spcPct val="120000"/>
              </a:lnSpc>
              <a:buNone/>
            </a:pPr>
            <a:r>
              <a:rPr lang="tr-TR" sz="4000" b="1" dirty="0" smtClean="0">
                <a:solidFill>
                  <a:schemeClr val="bg1"/>
                </a:solidFill>
              </a:rPr>
              <a:t>Olguların %70'ini</a:t>
            </a:r>
          </a:p>
          <a:p>
            <a:pPr algn="ctr">
              <a:lnSpc>
                <a:spcPct val="120000"/>
              </a:lnSpc>
              <a:buNone/>
            </a:pPr>
            <a:r>
              <a:rPr lang="tr-TR" sz="4000" b="1" dirty="0" smtClean="0">
                <a:solidFill>
                  <a:schemeClr val="bg1"/>
                </a:solidFill>
              </a:rPr>
              <a:t>küçük yaş grubu oluşturmaktadır.</a:t>
            </a:r>
          </a:p>
          <a:p>
            <a:pPr algn="r">
              <a:lnSpc>
                <a:spcPct val="150000"/>
              </a:lnSpc>
              <a:buFont typeface="Wingdings" pitchFamily="2" charset="2"/>
              <a:buNone/>
            </a:pPr>
            <a:r>
              <a:rPr lang="tr-TR" sz="4000" b="1" dirty="0" smtClean="0">
                <a:solidFill>
                  <a:schemeClr val="bg1"/>
                </a:solidFill>
              </a:rPr>
              <a:t>    </a:t>
            </a:r>
            <a:r>
              <a:rPr lang="tr-TR" sz="2400" b="1" dirty="0" smtClean="0">
                <a:solidFill>
                  <a:schemeClr val="bg1"/>
                </a:solidFill>
              </a:rPr>
              <a:t>*Bu veriler adli birimlere intikal eden olgulardır.</a:t>
            </a:r>
          </a:p>
          <a:p>
            <a:pPr algn="ctr">
              <a:buNone/>
            </a:pPr>
            <a:endParaRPr lang="tr-TR" sz="4000" dirty="0" smtClean="0"/>
          </a:p>
          <a:p>
            <a:endParaRPr lang="tr-TR"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20040"/>
            <a:ext cx="8244408" cy="1524784"/>
          </a:xfrm>
        </p:spPr>
        <p:txBody>
          <a:bodyPr>
            <a:normAutofit fontScale="90000"/>
          </a:bodyPr>
          <a:lstStyle/>
          <a:p>
            <a:r>
              <a:rPr lang="tr-TR" altLang="tr-TR" sz="4000" dirty="0" smtClean="0"/>
              <a:t>CİNSEL İSTİSMARA MARUZ KALAN ÇOCUKLARIN YAŞA GÖRE DAĞILIMLARI İNCELENDİĞİNDE;</a:t>
            </a:r>
            <a:endParaRPr lang="tr-TR" dirty="0"/>
          </a:p>
        </p:txBody>
      </p:sp>
      <p:sp>
        <p:nvSpPr>
          <p:cNvPr id="3" name="2 İçerik Yer Tutucusu"/>
          <p:cNvSpPr>
            <a:spLocks noGrp="1"/>
          </p:cNvSpPr>
          <p:nvPr>
            <p:ph idx="1"/>
          </p:nvPr>
        </p:nvSpPr>
        <p:spPr>
          <a:xfrm>
            <a:off x="395536" y="2204864"/>
            <a:ext cx="7239000" cy="4846320"/>
          </a:xfrm>
        </p:spPr>
        <p:txBody>
          <a:bodyPr/>
          <a:lstStyle/>
          <a:p>
            <a:pPr algn="ctr">
              <a:buNone/>
            </a:pPr>
            <a:r>
              <a:rPr lang="tr-TR" sz="2400" b="1" dirty="0" smtClean="0">
                <a:solidFill>
                  <a:srgbClr val="FF0000"/>
                </a:solidFill>
                <a:latin typeface="Tahoma" pitchFamily="34" charset="0"/>
              </a:rPr>
              <a:t>%30’unun 2-5</a:t>
            </a:r>
          </a:p>
          <a:p>
            <a:pPr algn="ctr">
              <a:buNone/>
            </a:pPr>
            <a:r>
              <a:rPr lang="tr-TR" sz="2400" b="1" dirty="0" smtClean="0">
                <a:solidFill>
                  <a:srgbClr val="FF0000"/>
                </a:solidFill>
                <a:latin typeface="Tahoma" pitchFamily="34" charset="0"/>
              </a:rPr>
              <a:t>%40’ının 6-10</a:t>
            </a:r>
          </a:p>
          <a:p>
            <a:pPr algn="ctr">
              <a:buNone/>
            </a:pPr>
            <a:r>
              <a:rPr lang="tr-TR" sz="2400" b="1" dirty="0" smtClean="0">
                <a:solidFill>
                  <a:srgbClr val="FF0000"/>
                </a:solidFill>
                <a:latin typeface="Tahoma" pitchFamily="34" charset="0"/>
              </a:rPr>
              <a:t>%30’unun 11-17</a:t>
            </a:r>
          </a:p>
          <a:p>
            <a:pPr algn="ctr">
              <a:buNone/>
            </a:pPr>
            <a:r>
              <a:rPr lang="tr-TR" sz="2400" b="1" dirty="0" smtClean="0">
                <a:latin typeface="Tahoma" pitchFamily="34" charset="0"/>
              </a:rPr>
              <a:t>Yaş grubunda olduğunu görüyoruz.</a:t>
            </a:r>
          </a:p>
          <a:p>
            <a:pPr algn="ctr"/>
            <a:endParaRPr lang="tr-TR" sz="2400" b="1" dirty="0" smtClean="0">
              <a:latin typeface="Tahoma" pitchFamily="34" charset="0"/>
            </a:endParaRPr>
          </a:p>
          <a:p>
            <a:pPr algn="ctr">
              <a:buNone/>
            </a:pPr>
            <a:r>
              <a:rPr lang="tr-TR" sz="2400" b="1" dirty="0" smtClean="0">
                <a:latin typeface="Tahoma" pitchFamily="34" charset="0"/>
              </a:rPr>
              <a:t>Bir başka deyişle</a:t>
            </a:r>
            <a:r>
              <a:rPr lang="tr-TR" sz="2400" b="1" dirty="0" smtClean="0">
                <a:solidFill>
                  <a:srgbClr val="FF0000"/>
                </a:solidFill>
                <a:latin typeface="Tahoma" pitchFamily="34" charset="0"/>
              </a:rPr>
              <a:t> kurbanların %70’ini küçük yaş grubu </a:t>
            </a:r>
            <a:r>
              <a:rPr lang="tr-TR" sz="2400" b="1" dirty="0" smtClean="0">
                <a:latin typeface="Tahoma" pitchFamily="34" charset="0"/>
              </a:rPr>
              <a:t>oluşturmaktadır.</a:t>
            </a:r>
          </a:p>
          <a:p>
            <a:endParaRPr lang="tr-TR"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sz="4000" dirty="0" smtClean="0">
                <a:solidFill>
                  <a:srgbClr val="FF0000"/>
                </a:solidFill>
              </a:rPr>
              <a:t>Cinsel istismarcı kim olabilir? </a:t>
            </a:r>
            <a:br>
              <a:rPr lang="tr-TR" altLang="tr-TR" sz="4000" dirty="0" smtClean="0">
                <a:solidFill>
                  <a:srgbClr val="FF0000"/>
                </a:solidFill>
              </a:rPr>
            </a:br>
            <a:r>
              <a:rPr lang="tr-TR" altLang="tr-TR" sz="4000" dirty="0" smtClean="0">
                <a:solidFill>
                  <a:srgbClr val="FF0000"/>
                </a:solidFill>
              </a:rPr>
              <a:t>Ya da kurbanın ailesinden biri </a:t>
            </a:r>
            <a:endParaRPr lang="tr-TR" dirty="0"/>
          </a:p>
        </p:txBody>
      </p:sp>
      <p:sp>
        <p:nvSpPr>
          <p:cNvPr id="3" name="2 İçerik Yer Tutucusu"/>
          <p:cNvSpPr>
            <a:spLocks noGrp="1"/>
          </p:cNvSpPr>
          <p:nvPr>
            <p:ph idx="1"/>
          </p:nvPr>
        </p:nvSpPr>
        <p:spPr/>
        <p:txBody>
          <a:bodyPr/>
          <a:lstStyle/>
          <a:p>
            <a:pPr>
              <a:spcBef>
                <a:spcPct val="20000"/>
              </a:spcBef>
              <a:buFont typeface="Arial" charset="0"/>
              <a:buNone/>
            </a:pPr>
            <a:r>
              <a:rPr lang="tr-TR" altLang="tr-TR" sz="2400" b="1" dirty="0" err="1" smtClean="0">
                <a:solidFill>
                  <a:srgbClr val="FF0000"/>
                </a:solidFill>
                <a:latin typeface="Calibri" pitchFamily="34" charset="0"/>
              </a:rPr>
              <a:t>Ensest</a:t>
            </a:r>
            <a:endParaRPr lang="tr-TR" altLang="tr-TR" sz="2400" b="1" dirty="0" smtClean="0">
              <a:solidFill>
                <a:srgbClr val="FF0000"/>
              </a:solidFill>
              <a:latin typeface="Calibri" pitchFamily="34" charset="0"/>
            </a:endParaRPr>
          </a:p>
          <a:p>
            <a:pPr>
              <a:spcBef>
                <a:spcPct val="20000"/>
              </a:spcBef>
              <a:buFont typeface="Arial" charset="0"/>
              <a:buChar char="•"/>
            </a:pPr>
            <a:r>
              <a:rPr lang="tr-TR" altLang="tr-TR" sz="2400" b="1" dirty="0" smtClean="0">
                <a:latin typeface="Calibri" pitchFamily="34" charset="0"/>
              </a:rPr>
              <a:t>Kanunen evlenmelerine izin verilmeyen iki kişi arasındaki cinsel ilişkiye verilen isimdir. </a:t>
            </a:r>
          </a:p>
          <a:p>
            <a:pPr>
              <a:spcBef>
                <a:spcPct val="20000"/>
              </a:spcBef>
              <a:buFont typeface="Arial" charset="0"/>
              <a:buChar char="•"/>
            </a:pPr>
            <a:r>
              <a:rPr lang="tr-TR" altLang="tr-TR" sz="2400" b="1" dirty="0" smtClean="0">
                <a:latin typeface="Calibri" pitchFamily="34" charset="0"/>
              </a:rPr>
              <a:t>Anne-oğul, baba-kız, erkek kardeş-kız kardeş</a:t>
            </a:r>
          </a:p>
          <a:p>
            <a:pPr>
              <a:spcBef>
                <a:spcPct val="20000"/>
              </a:spcBef>
              <a:buFont typeface="Arial" charset="0"/>
              <a:buChar char="•"/>
            </a:pPr>
            <a:r>
              <a:rPr lang="tr-TR" altLang="tr-TR" sz="2400" b="1" dirty="0" smtClean="0">
                <a:latin typeface="Calibri" pitchFamily="34" charset="0"/>
              </a:rPr>
              <a:t>Üvey baba ve üvey kardeş </a:t>
            </a:r>
          </a:p>
          <a:p>
            <a:pPr>
              <a:spcBef>
                <a:spcPct val="20000"/>
              </a:spcBef>
              <a:buFont typeface="Arial" charset="0"/>
              <a:buChar char="•"/>
            </a:pPr>
            <a:r>
              <a:rPr lang="tr-TR" altLang="tr-TR" sz="2400" b="1" dirty="0" smtClean="0">
                <a:latin typeface="Calibri" pitchFamily="34" charset="0"/>
              </a:rPr>
              <a:t>Amca Dayı gibi  bir  akraba ile </a:t>
            </a:r>
          </a:p>
          <a:p>
            <a:pPr>
              <a:spcBef>
                <a:spcPct val="20000"/>
              </a:spcBef>
              <a:buFont typeface="Arial" charset="0"/>
              <a:buNone/>
            </a:pPr>
            <a:r>
              <a:rPr lang="tr-TR" altLang="tr-TR" sz="2400" b="1" dirty="0" err="1" smtClean="0">
                <a:solidFill>
                  <a:srgbClr val="FF0000"/>
                </a:solidFill>
                <a:latin typeface="Calibri" pitchFamily="34" charset="0"/>
              </a:rPr>
              <a:t>Ensest</a:t>
            </a:r>
            <a:r>
              <a:rPr lang="tr-TR" altLang="tr-TR" sz="2400" b="1" dirty="0" smtClean="0">
                <a:solidFill>
                  <a:srgbClr val="FF0000"/>
                </a:solidFill>
                <a:latin typeface="Calibri" pitchFamily="34" charset="0"/>
              </a:rPr>
              <a:t>, cinsel istismarın en çok görülen  ve en kabul edilemez biçimidir.</a:t>
            </a:r>
          </a:p>
          <a:p>
            <a:endParaRPr lang="tr-TR"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ltLang="tr-TR" sz="3600" dirty="0" smtClean="0">
                <a:solidFill>
                  <a:srgbClr val="FF0000"/>
                </a:solidFill>
              </a:rPr>
              <a:t>Cinsel istismarcı kim olabilir?</a:t>
            </a:r>
            <a:endParaRPr lang="tr-TR" dirty="0"/>
          </a:p>
        </p:txBody>
      </p:sp>
      <p:sp>
        <p:nvSpPr>
          <p:cNvPr id="3" name="2 İçerik Yer Tutucusu"/>
          <p:cNvSpPr>
            <a:spLocks noGrp="1"/>
          </p:cNvSpPr>
          <p:nvPr>
            <p:ph idx="1"/>
          </p:nvPr>
        </p:nvSpPr>
        <p:spPr/>
        <p:txBody>
          <a:bodyPr/>
          <a:lstStyle/>
          <a:p>
            <a:pPr>
              <a:lnSpc>
                <a:spcPct val="200000"/>
              </a:lnSpc>
            </a:pPr>
            <a:r>
              <a:rPr lang="tr-TR" altLang="tr-TR" b="1" dirty="0" smtClean="0"/>
              <a:t>İstismarcıların %96’sı erkek</a:t>
            </a:r>
          </a:p>
          <a:p>
            <a:pPr>
              <a:lnSpc>
                <a:spcPct val="200000"/>
              </a:lnSpc>
            </a:pPr>
            <a:r>
              <a:rPr lang="tr-TR" altLang="tr-TR" b="1" dirty="0" smtClean="0"/>
              <a:t>%63,5’u çocuğun tanıdığı, </a:t>
            </a:r>
          </a:p>
          <a:p>
            <a:pPr>
              <a:lnSpc>
                <a:spcPct val="200000"/>
              </a:lnSpc>
            </a:pPr>
            <a:r>
              <a:rPr lang="tr-TR" altLang="tr-TR" b="1" dirty="0" smtClean="0"/>
              <a:t>Hatta %25’nin de </a:t>
            </a:r>
            <a:r>
              <a:rPr lang="tr-TR" altLang="tr-TR" b="1" dirty="0" err="1" smtClean="0"/>
              <a:t>ensest</a:t>
            </a:r>
            <a:r>
              <a:rPr lang="tr-TR" altLang="tr-TR" b="1" dirty="0" smtClean="0"/>
              <a:t> dediğimiz 1. ve 2.derece akraba olduğu belirlenmiştir.</a:t>
            </a:r>
          </a:p>
          <a:p>
            <a:endParaRPr lang="tr-TR"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altLang="tr-TR" dirty="0" err="1" smtClean="0">
                <a:solidFill>
                  <a:srgbClr val="FF0000"/>
                </a:solidFill>
              </a:rPr>
              <a:t>Cinsel</a:t>
            </a:r>
            <a:r>
              <a:rPr lang="en-GB" altLang="tr-TR" dirty="0" smtClean="0">
                <a:solidFill>
                  <a:srgbClr val="FF0000"/>
                </a:solidFill>
              </a:rPr>
              <a:t> </a:t>
            </a:r>
            <a:r>
              <a:rPr lang="en-GB" altLang="tr-TR" dirty="0" err="1" smtClean="0">
                <a:solidFill>
                  <a:srgbClr val="FF0000"/>
                </a:solidFill>
              </a:rPr>
              <a:t>istismar</a:t>
            </a:r>
            <a:endParaRPr lang="tr-TR" dirty="0"/>
          </a:p>
        </p:txBody>
      </p:sp>
      <p:sp>
        <p:nvSpPr>
          <p:cNvPr id="3" name="2 İçerik Yer Tutucusu"/>
          <p:cNvSpPr>
            <a:spLocks noGrp="1"/>
          </p:cNvSpPr>
          <p:nvPr>
            <p:ph idx="1"/>
          </p:nvPr>
        </p:nvSpPr>
        <p:spPr/>
        <p:txBody>
          <a:bodyPr/>
          <a:lstStyle/>
          <a:p>
            <a:pPr>
              <a:spcBef>
                <a:spcPts val="8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smtClean="0"/>
              <a:t>“</a:t>
            </a:r>
            <a:r>
              <a:rPr lang="en-GB" altLang="tr-TR" b="1" dirty="0" err="1" smtClean="0"/>
              <a:t>Cinsel</a:t>
            </a:r>
            <a:r>
              <a:rPr lang="en-GB" altLang="tr-TR" b="1" dirty="0" smtClean="0"/>
              <a:t> </a:t>
            </a:r>
            <a:r>
              <a:rPr lang="en-GB" altLang="tr-TR" b="1" dirty="0" err="1" smtClean="0"/>
              <a:t>istismarın</a:t>
            </a:r>
            <a:r>
              <a:rPr lang="en-GB" altLang="tr-TR" b="1" dirty="0" smtClean="0"/>
              <a:t> </a:t>
            </a:r>
            <a:r>
              <a:rPr lang="en-GB" altLang="tr-TR" b="1" dirty="0" err="1" smtClean="0"/>
              <a:t>mutlaka</a:t>
            </a:r>
            <a:r>
              <a:rPr lang="en-GB" altLang="tr-TR" b="1" dirty="0" smtClean="0">
                <a:solidFill>
                  <a:srgbClr val="003399"/>
                </a:solidFill>
              </a:rPr>
              <a:t> </a:t>
            </a:r>
            <a:r>
              <a:rPr lang="en-GB" altLang="tr-TR" b="1" i="1" dirty="0" err="1" smtClean="0">
                <a:solidFill>
                  <a:srgbClr val="CC0000"/>
                </a:solidFill>
              </a:rPr>
              <a:t>şiddet</a:t>
            </a:r>
            <a:r>
              <a:rPr lang="en-GB" altLang="tr-TR" b="1" i="1" dirty="0" smtClean="0">
                <a:solidFill>
                  <a:srgbClr val="990099"/>
                </a:solidFill>
              </a:rPr>
              <a:t> </a:t>
            </a:r>
            <a:r>
              <a:rPr lang="en-GB" altLang="tr-TR" b="1" dirty="0" err="1" smtClean="0"/>
              <a:t>içermesi</a:t>
            </a:r>
            <a:r>
              <a:rPr lang="en-GB" altLang="tr-TR" b="1" dirty="0" smtClean="0"/>
              <a:t> </a:t>
            </a:r>
            <a:r>
              <a:rPr lang="en-GB" altLang="tr-TR" b="1" dirty="0" err="1" smtClean="0"/>
              <a:t>gerekmez</a:t>
            </a:r>
            <a:r>
              <a:rPr lang="en-GB" altLang="tr-TR" b="1" dirty="0" smtClean="0"/>
              <a:t>”</a:t>
            </a:r>
          </a:p>
          <a:p>
            <a:pPr>
              <a:spcBef>
                <a:spcPts val="8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b="1" dirty="0" smtClean="0"/>
          </a:p>
          <a:p>
            <a:pPr>
              <a:spcBef>
                <a:spcPts val="8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smtClean="0"/>
              <a:t>“</a:t>
            </a:r>
            <a:r>
              <a:rPr lang="en-GB" altLang="tr-TR" b="1" dirty="0" err="1" smtClean="0"/>
              <a:t>Cinsel</a:t>
            </a:r>
            <a:r>
              <a:rPr lang="en-GB" altLang="tr-TR" b="1" dirty="0" smtClean="0"/>
              <a:t> </a:t>
            </a:r>
            <a:r>
              <a:rPr lang="en-GB" altLang="tr-TR" b="1" dirty="0" err="1" smtClean="0"/>
              <a:t>istismarda</a:t>
            </a:r>
            <a:r>
              <a:rPr lang="en-GB" altLang="tr-TR" b="1" dirty="0" smtClean="0"/>
              <a:t> </a:t>
            </a:r>
            <a:r>
              <a:rPr lang="en-GB" altLang="tr-TR" b="1" dirty="0" err="1" smtClean="0"/>
              <a:t>çocuğun</a:t>
            </a:r>
            <a:r>
              <a:rPr lang="en-GB" altLang="tr-TR" b="1" dirty="0" smtClean="0">
                <a:solidFill>
                  <a:srgbClr val="003399"/>
                </a:solidFill>
              </a:rPr>
              <a:t> </a:t>
            </a:r>
            <a:r>
              <a:rPr lang="en-GB" altLang="tr-TR" b="1" i="1" dirty="0" err="1" smtClean="0">
                <a:solidFill>
                  <a:srgbClr val="CC0000"/>
                </a:solidFill>
              </a:rPr>
              <a:t>rızasının</a:t>
            </a:r>
            <a:r>
              <a:rPr lang="en-GB" altLang="tr-TR" b="1" i="1" dirty="0" smtClean="0">
                <a:solidFill>
                  <a:srgbClr val="990099"/>
                </a:solidFill>
              </a:rPr>
              <a:t> </a:t>
            </a:r>
            <a:r>
              <a:rPr lang="en-GB" altLang="tr-TR" b="1" dirty="0" err="1" smtClean="0"/>
              <a:t>olup</a:t>
            </a:r>
            <a:r>
              <a:rPr lang="en-GB" altLang="tr-TR" b="1" dirty="0" smtClean="0"/>
              <a:t> </a:t>
            </a:r>
            <a:r>
              <a:rPr lang="en-GB" altLang="tr-TR" b="1" dirty="0" err="1" smtClean="0"/>
              <a:t>olmadığına</a:t>
            </a:r>
            <a:r>
              <a:rPr lang="en-GB" altLang="tr-TR" b="1" dirty="0" smtClean="0"/>
              <a:t> </a:t>
            </a:r>
            <a:r>
              <a:rPr lang="en-GB" altLang="tr-TR" b="1" dirty="0" err="1" smtClean="0"/>
              <a:t>bakılmaz</a:t>
            </a:r>
            <a:r>
              <a:rPr lang="en-GB" altLang="tr-TR" b="1" dirty="0" smtClean="0"/>
              <a:t>”</a:t>
            </a:r>
          </a:p>
          <a:p>
            <a:endParaRPr lang="tr-TR"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rgbClr val="FF0000"/>
                </a:solidFill>
              </a:rPr>
              <a:t>Cinsel İstismara Maruz Kalan Çocuklarda Görülen Belirtiler</a:t>
            </a:r>
            <a:endParaRPr lang="tr-TR" sz="3200" dirty="0"/>
          </a:p>
        </p:txBody>
      </p:sp>
      <p:sp>
        <p:nvSpPr>
          <p:cNvPr id="3" name="2 İçerik Yer Tutucusu"/>
          <p:cNvSpPr>
            <a:spLocks noGrp="1"/>
          </p:cNvSpPr>
          <p:nvPr>
            <p:ph idx="1"/>
          </p:nvPr>
        </p:nvSpPr>
        <p:spPr/>
        <p:txBody>
          <a:bodyPr/>
          <a:lstStyle/>
          <a:p>
            <a:pPr algn="ctr">
              <a:buFont typeface="Arial" pitchFamily="34" charset="0"/>
              <a:buChar char="•"/>
              <a:defRPr/>
            </a:pPr>
            <a:r>
              <a:rPr lang="tr-TR" b="1" dirty="0" smtClean="0"/>
              <a:t>Cinsel istismara bağlı </a:t>
            </a:r>
          </a:p>
          <a:p>
            <a:pPr algn="ctr">
              <a:buNone/>
              <a:defRPr/>
            </a:pPr>
            <a:r>
              <a:rPr lang="tr-TR" b="1" dirty="0" smtClean="0"/>
              <a:t> duygusal ve davranışsal belirtiler yaşa göre değişebilir</a:t>
            </a:r>
          </a:p>
          <a:p>
            <a:pPr marL="0" indent="0" algn="ctr">
              <a:lnSpc>
                <a:spcPct val="80000"/>
              </a:lnSpc>
              <a:buNone/>
            </a:pPr>
            <a:r>
              <a:rPr lang="tr-TR" altLang="tr-TR" sz="4400" b="1" dirty="0" smtClean="0"/>
              <a:t>0-3 Yaş</a:t>
            </a:r>
          </a:p>
          <a:p>
            <a:pPr marL="0" indent="0" algn="just">
              <a:lnSpc>
                <a:spcPct val="80000"/>
              </a:lnSpc>
              <a:buNone/>
            </a:pPr>
            <a:endParaRPr lang="tr-TR" altLang="tr-TR" sz="1600" b="1" dirty="0" smtClean="0"/>
          </a:p>
          <a:p>
            <a:pPr marL="0" indent="0" algn="just">
              <a:lnSpc>
                <a:spcPct val="80000"/>
              </a:lnSpc>
            </a:pPr>
            <a:r>
              <a:rPr lang="tr-TR" altLang="tr-TR" sz="2000" b="1" i="1" dirty="0" smtClean="0"/>
              <a:t>Davranışsal-fiziksel belirtiler</a:t>
            </a:r>
            <a:r>
              <a:rPr lang="tr-TR" altLang="tr-TR" sz="2000" b="1" dirty="0" smtClean="0"/>
              <a:t>: </a:t>
            </a:r>
            <a:r>
              <a:rPr lang="tr-TR" altLang="tr-TR" sz="2000" dirty="0" smtClean="0"/>
              <a:t>Yeme ve uyku bozuklukları, yabancılardan korkma, anneye aşırı düşkünleşme, üzerini giyip çıkarırken sorun çıkarmaya başlama.</a:t>
            </a:r>
          </a:p>
          <a:p>
            <a:pPr marL="0" indent="0" algn="just">
              <a:lnSpc>
                <a:spcPct val="80000"/>
              </a:lnSpc>
            </a:pPr>
            <a:r>
              <a:rPr lang="tr-TR" altLang="tr-TR" sz="2000" b="1" dirty="0" smtClean="0"/>
              <a:t>Duygusal belirtiler: </a:t>
            </a:r>
            <a:r>
              <a:rPr lang="tr-TR" altLang="tr-TR" sz="2000" dirty="0" smtClean="0"/>
              <a:t>Korku, her şeye ağlama, hırçınlık, ne olup bittiği ile ilgili kafası karışır.</a:t>
            </a:r>
          </a:p>
          <a:p>
            <a:endParaRPr lang="tr-TR"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idx="1"/>
          </p:nvPr>
        </p:nvSpPr>
        <p:spPr>
          <a:xfrm>
            <a:off x="179512" y="549274"/>
            <a:ext cx="7848872" cy="5832053"/>
          </a:xfrm>
        </p:spPr>
        <p:txBody>
          <a:bodyPr>
            <a:normAutofit lnSpcReduction="10000"/>
          </a:bodyPr>
          <a:lstStyle/>
          <a:p>
            <a:pPr marL="0" indent="0" algn="ctr">
              <a:lnSpc>
                <a:spcPct val="90000"/>
              </a:lnSpc>
              <a:buNone/>
            </a:pPr>
            <a:r>
              <a:rPr lang="tr-TR" altLang="tr-TR" sz="4400" b="1" dirty="0" smtClean="0"/>
              <a:t>3-6 Yaş </a:t>
            </a:r>
          </a:p>
          <a:p>
            <a:pPr marL="0" indent="0" algn="just">
              <a:lnSpc>
                <a:spcPct val="90000"/>
              </a:lnSpc>
              <a:buNone/>
            </a:pPr>
            <a:endParaRPr lang="tr-TR" altLang="tr-TR" sz="1600" b="1" dirty="0" smtClean="0"/>
          </a:p>
          <a:p>
            <a:pPr marL="0" indent="0" algn="just">
              <a:lnSpc>
                <a:spcPct val="80000"/>
              </a:lnSpc>
            </a:pPr>
            <a:r>
              <a:rPr lang="tr-TR" altLang="tr-TR" sz="2000" b="1" i="1" dirty="0" smtClean="0"/>
              <a:t>Davranışsal-fiziksel belirtiler</a:t>
            </a:r>
            <a:r>
              <a:rPr lang="tr-TR" altLang="tr-TR" sz="2000" b="1" dirty="0" smtClean="0"/>
              <a:t>: </a:t>
            </a:r>
            <a:r>
              <a:rPr lang="tr-TR" altLang="tr-TR" sz="2000" dirty="0" smtClean="0"/>
              <a:t>Bebeklik dönemine geri dönüş (bebek gibi konuşma, parmak emme gibi), içe kapanma, sözel ifadede azalma, anneye daha fazla bağlı olma, tuvaletini altına yapma, yeme ve uyku bozuklukları, cinsel oyun (sık ve devamlı), mastürbasyon yapma. </a:t>
            </a:r>
          </a:p>
          <a:p>
            <a:pPr marL="0" indent="0" algn="just">
              <a:lnSpc>
                <a:spcPct val="80000"/>
              </a:lnSpc>
            </a:pPr>
            <a:r>
              <a:rPr lang="tr-TR" altLang="tr-TR" sz="2000" b="1" dirty="0" smtClean="0"/>
              <a:t>Duygusal belirtiler: N</a:t>
            </a:r>
            <a:r>
              <a:rPr lang="tr-TR" altLang="tr-TR" sz="2000" dirty="0" smtClean="0"/>
              <a:t>e olup bittiği ile ilgili kafası karışır.</a:t>
            </a:r>
            <a:r>
              <a:rPr lang="tr-TR" altLang="tr-TR" sz="2000" b="1" dirty="0" smtClean="0"/>
              <a:t> </a:t>
            </a:r>
            <a:r>
              <a:rPr lang="tr-TR" altLang="tr-TR" sz="2000" dirty="0" smtClean="0"/>
              <a:t>Korku, utanma, öfke, suçluluk , çaresizlik, zarara uğrama ve kirlenme duygusu</a:t>
            </a:r>
          </a:p>
          <a:p>
            <a:pPr marL="0" indent="0" algn="ctr">
              <a:lnSpc>
                <a:spcPct val="80000"/>
              </a:lnSpc>
              <a:buNone/>
            </a:pPr>
            <a:r>
              <a:rPr lang="tr-TR" altLang="tr-TR" sz="3200" b="1" dirty="0" smtClean="0"/>
              <a:t>6-12 Yaş </a:t>
            </a:r>
          </a:p>
          <a:p>
            <a:pPr marL="0" indent="0" algn="just">
              <a:lnSpc>
                <a:spcPct val="80000"/>
              </a:lnSpc>
              <a:buNone/>
            </a:pPr>
            <a:endParaRPr lang="tr-TR" altLang="tr-TR" sz="2100" b="1" dirty="0" smtClean="0"/>
          </a:p>
          <a:p>
            <a:pPr marL="0" indent="0" algn="just">
              <a:lnSpc>
                <a:spcPct val="70000"/>
              </a:lnSpc>
            </a:pPr>
            <a:r>
              <a:rPr lang="tr-TR" altLang="tr-TR" sz="2100" b="1" dirty="0" smtClean="0"/>
              <a:t>Davranışsal-fiziksel belirtiler: Sosyal içe kapanma ve tek başınalık, evden-okuldan kaçma, yeme ve uyku bozuklukları, öğrenme bozukluğu, takıntılı davranışlar ve düşünceler, kendinden küçüklere cinsel istismarda bulunma, durup dururken ağlama, hassaslaşma, karın ve baş ağrıları, huzursuzluk.</a:t>
            </a:r>
          </a:p>
          <a:p>
            <a:pPr marL="0" indent="0" algn="just">
              <a:lnSpc>
                <a:spcPct val="70000"/>
              </a:lnSpc>
            </a:pPr>
            <a:r>
              <a:rPr lang="tr-TR" altLang="tr-TR" sz="2100" b="1" dirty="0" smtClean="0"/>
              <a:t>Duygusal belirtiler: Korku, utanma, suçluluk, öfke, güvensizlik, depresyon, intihar düşüncesi, kirlenmişlik hissi</a:t>
            </a:r>
          </a:p>
          <a:p>
            <a:endParaRPr lang="tr-TR"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lgn="ctr">
              <a:lnSpc>
                <a:spcPct val="80000"/>
              </a:lnSpc>
              <a:buNone/>
            </a:pPr>
            <a:r>
              <a:rPr lang="tr-TR" altLang="tr-TR" sz="4000" b="1" dirty="0" smtClean="0"/>
              <a:t>13-18 Yaş </a:t>
            </a:r>
          </a:p>
          <a:p>
            <a:pPr marL="0" indent="0">
              <a:lnSpc>
                <a:spcPct val="80000"/>
              </a:lnSpc>
            </a:pPr>
            <a:r>
              <a:rPr lang="tr-TR" altLang="tr-TR" sz="2400" b="1" i="1" dirty="0" smtClean="0"/>
              <a:t>Davranışsal-fiziksel belirtiler</a:t>
            </a:r>
            <a:r>
              <a:rPr lang="tr-TR" altLang="tr-TR" sz="2400" b="1" dirty="0" smtClean="0"/>
              <a:t>: </a:t>
            </a:r>
            <a:r>
              <a:rPr lang="tr-TR" altLang="tr-TR" sz="2400" dirty="0" smtClean="0"/>
              <a:t>Korkularının günlük yaşantısını engelleyecek boyuta gelmesi, bağımlılık yapan maddelere düşkünlük, evden- okuldan kaçma, başkalarını istismar etme, takıntılı düşünce ve davranışlar, duygusal ve fiziksel yakınlıktan kaçınma, yeme bozukluğu , sinirlilik, riskli cinsel davranışlar, süreğen enfeksiyonlar, sosyal içe kapanma, intihar.</a:t>
            </a:r>
          </a:p>
          <a:p>
            <a:pPr marL="0" indent="0">
              <a:lnSpc>
                <a:spcPct val="80000"/>
              </a:lnSpc>
            </a:pPr>
            <a:r>
              <a:rPr lang="tr-TR" altLang="tr-TR" sz="2400" b="1" dirty="0" smtClean="0"/>
              <a:t>Duygusal belirtiler: </a:t>
            </a:r>
            <a:r>
              <a:rPr lang="tr-TR" altLang="tr-TR" sz="2400" dirty="0" smtClean="0"/>
              <a:t>Öfke, korku, suçluluk, utanma, güvensizlik, çaresizlik, depresyon, intihar düşüncesi,kirlenme duygusu</a:t>
            </a:r>
          </a:p>
          <a:p>
            <a:endParaRPr lang="tr-T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7239000" cy="5979064"/>
          </a:xfrm>
        </p:spPr>
        <p:txBody>
          <a:bodyPr>
            <a:normAutofit/>
          </a:bodyPr>
          <a:lstStyle/>
          <a:p>
            <a:pPr algn="just">
              <a:lnSpc>
                <a:spcPct val="150000"/>
              </a:lnSpc>
            </a:pPr>
            <a:r>
              <a:rPr lang="tr-TR" dirty="0" smtClean="0"/>
              <a:t>Bakımlarını gerçekleştirmekle yükümlü kişiler tarafından </a:t>
            </a:r>
            <a:r>
              <a:rPr lang="tr-TR" dirty="0" smtClean="0">
                <a:solidFill>
                  <a:schemeClr val="accent5">
                    <a:lumMod val="75000"/>
                  </a:schemeClr>
                </a:solidFill>
              </a:rPr>
              <a:t>ihmal</a:t>
            </a:r>
            <a:r>
              <a:rPr lang="tr-TR" dirty="0" smtClean="0"/>
              <a:t> ediliyorlar. </a:t>
            </a:r>
          </a:p>
          <a:p>
            <a:pPr algn="just">
              <a:lnSpc>
                <a:spcPct val="150000"/>
              </a:lnSpc>
            </a:pPr>
            <a:endParaRPr lang="tr-TR" dirty="0" smtClean="0"/>
          </a:p>
          <a:p>
            <a:pPr algn="just">
              <a:lnSpc>
                <a:spcPct val="150000"/>
              </a:lnSpc>
            </a:pPr>
            <a:r>
              <a:rPr lang="tr-TR" dirty="0" smtClean="0"/>
              <a:t>En yakınındakiler onun bilgisizliğini ondan faydalanmak için bir araç olarak görebiliyor.</a:t>
            </a:r>
          </a:p>
          <a:p>
            <a:pPr algn="just">
              <a:lnSpc>
                <a:spcPct val="150000"/>
              </a:lnSpc>
              <a:buNone/>
            </a:pPr>
            <a:endParaRPr lang="tr-TR" dirty="0" smtClean="0"/>
          </a:p>
          <a:p>
            <a:pPr algn="just">
              <a:lnSpc>
                <a:spcPct val="150000"/>
              </a:lnSpc>
            </a:pPr>
            <a:r>
              <a:rPr lang="tr-TR" dirty="0" smtClean="0"/>
              <a:t>Yapabileceklerinden fazla iş yükü veriliyor. </a:t>
            </a:r>
            <a:r>
              <a:rPr lang="tr-TR" dirty="0" smtClean="0">
                <a:solidFill>
                  <a:schemeClr val="accent5">
                    <a:lumMod val="75000"/>
                  </a:schemeClr>
                </a:solidFill>
              </a:rPr>
              <a:t>Küçücük bedenlerine ağır gelecek işleri yapmak zorunda bırakılıyorlar.</a:t>
            </a:r>
          </a:p>
          <a:p>
            <a:pPr algn="just">
              <a:lnSpc>
                <a:spcPct val="150000"/>
              </a:lnSpc>
            </a:pPr>
            <a:endParaRPr lang="tr-TR" dirty="0"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320040"/>
            <a:ext cx="7920880" cy="1452776"/>
          </a:xfrm>
        </p:spPr>
        <p:txBody>
          <a:bodyPr>
            <a:noAutofit/>
          </a:bodyPr>
          <a:lstStyle/>
          <a:p>
            <a:pPr algn="ctr"/>
            <a:r>
              <a:rPr lang="tr-TR" altLang="tr-TR" sz="2800" dirty="0" smtClean="0">
                <a:solidFill>
                  <a:srgbClr val="FF0000"/>
                </a:solidFill>
                <a:latin typeface="Calibri" pitchFamily="34" charset="0"/>
              </a:rPr>
              <a:t>Cinsel istismara maruz kalan çocuklarda </a:t>
            </a:r>
            <a:br>
              <a:rPr lang="tr-TR" altLang="tr-TR" sz="2800" dirty="0" smtClean="0">
                <a:solidFill>
                  <a:srgbClr val="FF0000"/>
                </a:solidFill>
                <a:latin typeface="Calibri" pitchFamily="34" charset="0"/>
              </a:rPr>
            </a:br>
            <a:r>
              <a:rPr lang="tr-TR" altLang="tr-TR" sz="2800" dirty="0" smtClean="0">
                <a:solidFill>
                  <a:srgbClr val="FF0000"/>
                </a:solidFill>
                <a:latin typeface="Calibri" pitchFamily="34" charset="0"/>
              </a:rPr>
              <a:t>görülebilen belirtiler nelerdir?</a:t>
            </a:r>
            <a:br>
              <a:rPr lang="tr-TR" altLang="tr-TR" sz="2800" dirty="0" smtClean="0">
                <a:solidFill>
                  <a:srgbClr val="FF0000"/>
                </a:solidFill>
                <a:latin typeface="Calibri" pitchFamily="34" charset="0"/>
              </a:rPr>
            </a:br>
            <a:endParaRPr lang="tr-TR" sz="2800" dirty="0"/>
          </a:p>
        </p:txBody>
      </p:sp>
      <p:sp>
        <p:nvSpPr>
          <p:cNvPr id="3" name="2 İçerik Yer Tutucusu"/>
          <p:cNvSpPr>
            <a:spLocks noGrp="1"/>
          </p:cNvSpPr>
          <p:nvPr>
            <p:ph idx="1"/>
          </p:nvPr>
        </p:nvSpPr>
        <p:spPr/>
        <p:txBody>
          <a:bodyPr/>
          <a:lstStyle/>
          <a:p>
            <a:r>
              <a:rPr lang="tr-TR" altLang="tr-TR" sz="2400" b="1" dirty="0" smtClean="0">
                <a:latin typeface="Calibri" pitchFamily="34" charset="0"/>
                <a:cs typeface="Tahoma" pitchFamily="34" charset="0"/>
              </a:rPr>
              <a:t>1.Tekrarlayıcı, rahatsız edici düşünceler,</a:t>
            </a:r>
          </a:p>
          <a:p>
            <a:r>
              <a:rPr lang="tr-TR" altLang="tr-TR" sz="2400" b="1" dirty="0" smtClean="0">
                <a:latin typeface="Calibri" pitchFamily="34" charset="0"/>
                <a:cs typeface="Tahoma" pitchFamily="34" charset="0"/>
              </a:rPr>
              <a:t>2.Olayla ilgili kabuslar, </a:t>
            </a:r>
          </a:p>
          <a:p>
            <a:r>
              <a:rPr lang="tr-TR" altLang="tr-TR" sz="2400" b="1" dirty="0" smtClean="0">
                <a:latin typeface="Calibri" pitchFamily="34" charset="0"/>
                <a:cs typeface="Tahoma" pitchFamily="34" charset="0"/>
              </a:rPr>
              <a:t>3.Uykuya dalma güçlüğü (karanlık olayı çağrıştırabilir ya da kabus göreceğini düşündüğü için uyumak istemez), </a:t>
            </a:r>
          </a:p>
          <a:p>
            <a:r>
              <a:rPr lang="tr-TR" altLang="tr-TR" sz="2400" b="1" dirty="0" smtClean="0">
                <a:latin typeface="Calibri" pitchFamily="34" charset="0"/>
                <a:cs typeface="Tahoma" pitchFamily="34" charset="0"/>
              </a:rPr>
              <a:t>4.Öfke patlamaları, konsantrasyon güçlüğü, </a:t>
            </a:r>
          </a:p>
          <a:p>
            <a:r>
              <a:rPr lang="tr-TR" altLang="tr-TR" sz="2400" b="1" dirty="0" smtClean="0">
                <a:latin typeface="Calibri" pitchFamily="34" charset="0"/>
                <a:cs typeface="Tahoma" pitchFamily="34" charset="0"/>
              </a:rPr>
              <a:t>5.Olay sonrasında olay anını tekrar tekrar yaşıyormuş hissi,</a:t>
            </a:r>
            <a:endParaRPr lang="tr-TR" altLang="tr-TR" sz="1200" b="1" dirty="0" smtClean="0">
              <a:latin typeface="Calibri" pitchFamily="34" charset="0"/>
              <a:cs typeface="Tahoma" pitchFamily="34" charset="0"/>
            </a:endParaRPr>
          </a:p>
          <a:p>
            <a:pPr>
              <a:buNone/>
            </a:pPr>
            <a:endParaRPr lang="tr-TR"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nSpc>
                <a:spcPct val="90000"/>
              </a:lnSpc>
              <a:buNone/>
            </a:pPr>
            <a:r>
              <a:rPr lang="tr-TR" altLang="tr-TR" sz="2400" b="1" dirty="0" smtClean="0"/>
              <a:t>6.Yaşına uygun olmayan cinsel davranışlar, cinsel davranışlarda  artma, mastürbasyon, yaşadıkları cinsel travmayı yeniden yaşama ve tekrarlama eğilimi</a:t>
            </a:r>
          </a:p>
          <a:p>
            <a:pPr>
              <a:lnSpc>
                <a:spcPct val="90000"/>
              </a:lnSpc>
              <a:buNone/>
            </a:pPr>
            <a:r>
              <a:rPr lang="tr-TR" altLang="tr-TR" sz="2400" b="1" dirty="0" smtClean="0"/>
              <a:t>7.Cinsel oyunlar oynama, erişkinleri ayartıcı davranışlarda bulunma gibi, cinsel kimlik bozuklukları,cinsel işlev bozuklukları,</a:t>
            </a:r>
          </a:p>
          <a:p>
            <a:pPr>
              <a:lnSpc>
                <a:spcPct val="90000"/>
              </a:lnSpc>
              <a:buNone/>
            </a:pPr>
            <a:r>
              <a:rPr lang="tr-TR" altLang="tr-TR" sz="2400" b="1" dirty="0" smtClean="0"/>
              <a:t>8.Cinsel istismara uğrayan çocukların  %50'sinde travma sonrası stres bozukluğu görülmekte, depresyon, düşük benlik saygısı, intihar davranışları, damgalanmışlık hissi,alkol ve madde kötüye kullanımı eşlik edebilmektedir</a:t>
            </a:r>
            <a:endParaRPr lang="tr-TR" dirty="0"/>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sz="4000" dirty="0" smtClean="0">
                <a:solidFill>
                  <a:srgbClr val="FF0000"/>
                </a:solidFill>
              </a:rPr>
              <a:t>Çocuklar yaşadıklarını neden anlatmak istemezler…</a:t>
            </a:r>
            <a:endParaRPr lang="tr-TR" dirty="0"/>
          </a:p>
        </p:txBody>
      </p:sp>
      <p:sp>
        <p:nvSpPr>
          <p:cNvPr id="3" name="2 İçerik Yer Tutucusu"/>
          <p:cNvSpPr>
            <a:spLocks noGrp="1"/>
          </p:cNvSpPr>
          <p:nvPr>
            <p:ph idx="1"/>
          </p:nvPr>
        </p:nvSpPr>
        <p:spPr>
          <a:xfrm>
            <a:off x="323528" y="1628800"/>
            <a:ext cx="7239000" cy="4846320"/>
          </a:xfrm>
        </p:spPr>
        <p:txBody>
          <a:bodyPr>
            <a:normAutofit fontScale="70000" lnSpcReduction="20000"/>
          </a:bodyPr>
          <a:lstStyle/>
          <a:p>
            <a:pPr>
              <a:lnSpc>
                <a:spcPct val="70000"/>
              </a:lnSpc>
            </a:pPr>
            <a:r>
              <a:rPr lang="tr-TR" altLang="tr-TR" sz="2400" b="1" dirty="0" smtClean="0">
                <a:cs typeface="Arial" charset="0"/>
              </a:rPr>
              <a:t>Kendilerine inanılmayacağından korkarlar. </a:t>
            </a:r>
          </a:p>
          <a:p>
            <a:pPr>
              <a:lnSpc>
                <a:spcPct val="70000"/>
              </a:lnSpc>
            </a:pPr>
            <a:endParaRPr lang="tr-TR" altLang="tr-TR" sz="900" b="1" dirty="0" smtClean="0">
              <a:cs typeface="Arial" charset="0"/>
            </a:endParaRPr>
          </a:p>
          <a:p>
            <a:pPr>
              <a:lnSpc>
                <a:spcPct val="70000"/>
              </a:lnSpc>
            </a:pPr>
            <a:r>
              <a:rPr lang="tr-TR" altLang="tr-TR" sz="2400" b="1" dirty="0" smtClean="0">
                <a:cs typeface="Arial" charset="0"/>
              </a:rPr>
              <a:t>Başlarının belaya gireceğinden korkarlar. </a:t>
            </a:r>
          </a:p>
          <a:p>
            <a:pPr>
              <a:lnSpc>
                <a:spcPct val="70000"/>
              </a:lnSpc>
            </a:pPr>
            <a:endParaRPr lang="tr-TR" altLang="tr-TR" sz="900" b="1" dirty="0" smtClean="0">
              <a:cs typeface="Arial" charset="0"/>
            </a:endParaRPr>
          </a:p>
          <a:p>
            <a:pPr>
              <a:lnSpc>
                <a:spcPct val="70000"/>
              </a:lnSpc>
            </a:pPr>
            <a:r>
              <a:rPr lang="tr-TR" altLang="tr-TR" sz="2400" b="1" dirty="0" smtClean="0">
                <a:cs typeface="Arial" charset="0"/>
              </a:rPr>
              <a:t>İstismarcının tehditlerinden korkarlar. </a:t>
            </a:r>
          </a:p>
          <a:p>
            <a:pPr>
              <a:lnSpc>
                <a:spcPct val="70000"/>
              </a:lnSpc>
            </a:pPr>
            <a:endParaRPr lang="tr-TR" altLang="tr-TR" sz="900" b="1" dirty="0" smtClean="0">
              <a:cs typeface="Arial" charset="0"/>
            </a:endParaRPr>
          </a:p>
          <a:p>
            <a:pPr>
              <a:lnSpc>
                <a:spcPct val="70000"/>
              </a:lnSpc>
            </a:pPr>
            <a:r>
              <a:rPr lang="tr-TR" altLang="tr-TR" sz="2400" b="1" dirty="0" smtClean="0">
                <a:cs typeface="Arial" charset="0"/>
              </a:rPr>
              <a:t>İstismarcıyı korumak isteyebilir, sevebilir ama yaptıklarını sevmezler. </a:t>
            </a:r>
          </a:p>
          <a:p>
            <a:pPr>
              <a:lnSpc>
                <a:spcPct val="90000"/>
              </a:lnSpc>
            </a:pPr>
            <a:r>
              <a:rPr lang="tr-TR" altLang="tr-TR" sz="2400" b="1" dirty="0" smtClean="0">
                <a:cs typeface="Arial" charset="0"/>
              </a:rPr>
              <a:t>Nasıl anlatılacağını bilmeyebilirler. </a:t>
            </a:r>
          </a:p>
          <a:p>
            <a:pPr>
              <a:lnSpc>
                <a:spcPct val="90000"/>
              </a:lnSpc>
            </a:pPr>
            <a:r>
              <a:rPr lang="tr-TR" altLang="tr-TR" sz="2400" b="1" dirty="0" smtClean="0">
                <a:cs typeface="Arial" charset="0"/>
              </a:rPr>
              <a:t>Cinsel davranışların yanlış olduğunu bilmeyebilirler. </a:t>
            </a:r>
          </a:p>
          <a:p>
            <a:pPr>
              <a:lnSpc>
                <a:spcPct val="90000"/>
              </a:lnSpc>
            </a:pPr>
            <a:r>
              <a:rPr lang="tr-TR" altLang="tr-TR" sz="2400" b="1" dirty="0" smtClean="0"/>
              <a:t>Anne-baba ve diğer yakınlar tarafından başlarına gelen kötülüğe karşı kendilerini koruyamadıkları için suçlanmaktan ve ağır biçimde ceza</a:t>
            </a:r>
          </a:p>
          <a:p>
            <a:r>
              <a:rPr lang="tr-TR" altLang="tr-TR" sz="2400" b="1" dirty="0" smtClean="0"/>
              <a:t>Gammaz olarak adlandırılmak istemezler. </a:t>
            </a:r>
          </a:p>
          <a:p>
            <a:endParaRPr lang="tr-TR" altLang="tr-TR" sz="2400" b="1" dirty="0" smtClean="0"/>
          </a:p>
          <a:p>
            <a:r>
              <a:rPr lang="tr-TR" altLang="tr-TR" sz="2400" b="1" dirty="0" smtClean="0"/>
              <a:t>İyi çocukların cinsellikle ilgili sözcükleri kullanmasının doğru olmadığı söylenmiştir.</a:t>
            </a:r>
          </a:p>
          <a:p>
            <a:endParaRPr lang="tr-TR" altLang="tr-TR" sz="2400" b="1" dirty="0" smtClean="0"/>
          </a:p>
          <a:p>
            <a:pPr>
              <a:lnSpc>
                <a:spcPct val="90000"/>
              </a:lnSpc>
            </a:pPr>
            <a:r>
              <a:rPr lang="tr-TR" altLang="tr-TR" sz="2400" b="1" dirty="0" smtClean="0">
                <a:cs typeface="Arial" charset="0"/>
              </a:rPr>
              <a:t>Büyüklerle (otorite figürleriyle) cinsel konuları konuşmaktan utanırlar, korkarlar. </a:t>
            </a:r>
            <a:endParaRPr lang="tr-TR" altLang="tr-TR" sz="2000" b="1" dirty="0" smtClean="0"/>
          </a:p>
          <a:p>
            <a:pPr>
              <a:lnSpc>
                <a:spcPct val="90000"/>
              </a:lnSpc>
            </a:pPr>
            <a:r>
              <a:rPr lang="tr-TR" altLang="tr-TR" sz="2400" b="1" dirty="0" smtClean="0">
                <a:cs typeface="Arial" charset="0"/>
              </a:rPr>
              <a:t>Arkadaşları tarafından dışlanabileceklerinden korkarlar. </a:t>
            </a:r>
          </a:p>
          <a:p>
            <a:pPr>
              <a:lnSpc>
                <a:spcPct val="70000"/>
              </a:lnSpc>
            </a:pPr>
            <a:endParaRPr lang="tr-TR" altLang="tr-TR" sz="2400" b="1" dirty="0" smtClean="0">
              <a:cs typeface="Arial" charset="0"/>
            </a:endParaRPr>
          </a:p>
          <a:p>
            <a:pPr>
              <a:buNone/>
            </a:pPr>
            <a:endParaRPr lang="tr-TR" dirty="0"/>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sz="4000" dirty="0" smtClean="0">
                <a:solidFill>
                  <a:srgbClr val="FF0000"/>
                </a:solidFill>
              </a:rPr>
              <a:t>Çocuklar sonunda nasıl söylerler…</a:t>
            </a:r>
            <a:endParaRPr lang="tr-TR" dirty="0"/>
          </a:p>
        </p:txBody>
      </p:sp>
      <p:sp>
        <p:nvSpPr>
          <p:cNvPr id="3" name="2 İçerik Yer Tutucusu"/>
          <p:cNvSpPr>
            <a:spLocks noGrp="1"/>
          </p:cNvSpPr>
          <p:nvPr>
            <p:ph idx="1"/>
          </p:nvPr>
        </p:nvSpPr>
        <p:spPr/>
        <p:txBody>
          <a:bodyPr>
            <a:normAutofit fontScale="55000" lnSpcReduction="20000"/>
          </a:bodyPr>
          <a:lstStyle/>
          <a:p>
            <a:pPr>
              <a:lnSpc>
                <a:spcPct val="80000"/>
              </a:lnSpc>
            </a:pPr>
            <a:r>
              <a:rPr lang="tr-TR" altLang="tr-TR" sz="2900" b="1" dirty="0" smtClean="0">
                <a:cs typeface="Arial" charset="0"/>
              </a:rPr>
              <a:t>İstismarın derecesi, sıklığı artar ve çocuğu korkutursa,</a:t>
            </a:r>
          </a:p>
          <a:p>
            <a:pPr>
              <a:lnSpc>
                <a:spcPct val="80000"/>
              </a:lnSpc>
            </a:pPr>
            <a:endParaRPr lang="tr-TR" altLang="tr-TR" sz="2900" b="1" dirty="0" smtClean="0">
              <a:cs typeface="Arial" charset="0"/>
            </a:endParaRPr>
          </a:p>
          <a:p>
            <a:pPr>
              <a:lnSpc>
                <a:spcPct val="80000"/>
              </a:lnSpc>
            </a:pPr>
            <a:r>
              <a:rPr lang="tr-TR" altLang="tr-TR" sz="2900" b="1" dirty="0" smtClean="0">
                <a:cs typeface="Arial" charset="0"/>
              </a:rPr>
              <a:t>Cinsel istismardan korunmayla ilgili bilgi alırsa ve kendisine yapılanın doğru olmadığını fark ederse</a:t>
            </a:r>
          </a:p>
          <a:p>
            <a:pPr>
              <a:lnSpc>
                <a:spcPct val="80000"/>
              </a:lnSpc>
            </a:pPr>
            <a:endParaRPr lang="tr-TR" altLang="tr-TR" sz="2900" b="1" dirty="0" smtClean="0">
              <a:cs typeface="Arial" charset="0"/>
            </a:endParaRPr>
          </a:p>
          <a:p>
            <a:pPr>
              <a:lnSpc>
                <a:spcPct val="80000"/>
              </a:lnSpc>
            </a:pPr>
            <a:r>
              <a:rPr lang="tr-TR" altLang="tr-TR" sz="2900" b="1" dirty="0" smtClean="0">
                <a:cs typeface="Arial" charset="0"/>
              </a:rPr>
              <a:t>Söylenmesi gerektiğini öğrenirse, </a:t>
            </a:r>
          </a:p>
          <a:p>
            <a:pPr>
              <a:lnSpc>
                <a:spcPct val="80000"/>
              </a:lnSpc>
            </a:pPr>
            <a:endParaRPr lang="tr-TR" altLang="tr-TR" sz="2900" b="1" dirty="0" smtClean="0">
              <a:cs typeface="Arial" charset="0"/>
            </a:endParaRPr>
          </a:p>
          <a:p>
            <a:pPr>
              <a:lnSpc>
                <a:spcPct val="80000"/>
              </a:lnSpc>
            </a:pPr>
            <a:r>
              <a:rPr lang="tr-TR" altLang="tr-TR" sz="2900" b="1" dirty="0" smtClean="0">
                <a:cs typeface="Arial" charset="0"/>
              </a:rPr>
              <a:t>Yakın bulduğu biri ile sırrını paylaşırsa</a:t>
            </a:r>
          </a:p>
          <a:p>
            <a:pPr>
              <a:lnSpc>
                <a:spcPct val="80000"/>
              </a:lnSpc>
            </a:pPr>
            <a:endParaRPr lang="tr-TR" altLang="tr-TR" sz="2900" b="1" dirty="0" smtClean="0">
              <a:cs typeface="Arial" charset="0"/>
            </a:endParaRPr>
          </a:p>
          <a:p>
            <a:pPr>
              <a:lnSpc>
                <a:spcPct val="80000"/>
              </a:lnSpc>
            </a:pPr>
            <a:r>
              <a:rPr lang="tr-TR" altLang="tr-TR" sz="2900" b="1" dirty="0" smtClean="0"/>
              <a:t>Kardeşlerini korumak için (kendisinin ilk istismara uğradığı yaşa geldiklerinde), </a:t>
            </a:r>
          </a:p>
          <a:p>
            <a:pPr>
              <a:lnSpc>
                <a:spcPct val="80000"/>
              </a:lnSpc>
            </a:pPr>
            <a:endParaRPr lang="tr-TR" altLang="tr-TR" sz="2900" b="1" dirty="0" smtClean="0"/>
          </a:p>
          <a:p>
            <a:pPr>
              <a:lnSpc>
                <a:spcPct val="80000"/>
              </a:lnSpc>
            </a:pPr>
            <a:r>
              <a:rPr lang="tr-TR" altLang="tr-TR" sz="2900" b="1" dirty="0" smtClean="0"/>
              <a:t>Ergenliğe gelmişse, hamilelikten korkarsa ya da cinsel yolla bulaşan hastalıklar hakkında bilgisi edinince</a:t>
            </a:r>
          </a:p>
          <a:p>
            <a:pPr>
              <a:lnSpc>
                <a:spcPct val="80000"/>
              </a:lnSpc>
              <a:buNone/>
            </a:pPr>
            <a:endParaRPr lang="tr-TR" altLang="tr-TR" sz="2900" b="1" dirty="0" smtClean="0"/>
          </a:p>
          <a:p>
            <a:pPr>
              <a:lnSpc>
                <a:spcPct val="80000"/>
              </a:lnSpc>
            </a:pPr>
            <a:r>
              <a:rPr lang="tr-TR" altLang="tr-TR" sz="2900" b="1" dirty="0" smtClean="0"/>
              <a:t>İstismarcının baskısından kurtulmak için, </a:t>
            </a:r>
          </a:p>
          <a:p>
            <a:pPr>
              <a:lnSpc>
                <a:spcPct val="80000"/>
              </a:lnSpc>
            </a:pPr>
            <a:endParaRPr lang="tr-TR" altLang="tr-TR" sz="2900" b="1" dirty="0" smtClean="0"/>
          </a:p>
          <a:p>
            <a:pPr>
              <a:lnSpc>
                <a:spcPct val="80000"/>
              </a:lnSpc>
            </a:pPr>
            <a:r>
              <a:rPr lang="tr-TR" altLang="tr-TR" sz="2900" b="1" dirty="0" smtClean="0"/>
              <a:t>Çocuk güvenebileceği ve kendisi ile yakından ilgilenen bir yetişkinle karşılaştığı zaman, </a:t>
            </a:r>
          </a:p>
          <a:p>
            <a:pPr>
              <a:lnSpc>
                <a:spcPct val="80000"/>
              </a:lnSpc>
            </a:pPr>
            <a:endParaRPr lang="tr-TR" altLang="tr-TR" sz="2900" b="1" dirty="0" smtClean="0"/>
          </a:p>
          <a:p>
            <a:pPr>
              <a:lnSpc>
                <a:spcPct val="80000"/>
              </a:lnSpc>
            </a:pPr>
            <a:r>
              <a:rPr lang="tr-TR" altLang="tr-TR" sz="2900" b="1" dirty="0" smtClean="0"/>
              <a:t>Fiziksel bir yakınması (</a:t>
            </a:r>
            <a:r>
              <a:rPr lang="tr-TR" altLang="tr-TR" sz="2900" b="1" dirty="0" err="1" smtClean="0"/>
              <a:t>üriner</a:t>
            </a:r>
            <a:r>
              <a:rPr lang="tr-TR" altLang="tr-TR" sz="2900" b="1" dirty="0" smtClean="0"/>
              <a:t> enfeksiyon vb.) sonrası doktora gittiğinde.</a:t>
            </a:r>
          </a:p>
          <a:p>
            <a:endParaRPr lang="tr-TR" dirty="0"/>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etin Yer Tutucusu"/>
          <p:cNvSpPr>
            <a:spLocks noGrp="1"/>
          </p:cNvSpPr>
          <p:nvPr>
            <p:ph type="body" idx="1"/>
          </p:nvPr>
        </p:nvSpPr>
        <p:spPr>
          <a:xfrm>
            <a:off x="539750" y="1628775"/>
            <a:ext cx="8229600" cy="4530725"/>
          </a:xfrm>
        </p:spPr>
        <p:txBody>
          <a:bodyPr/>
          <a:lstStyle/>
          <a:p>
            <a:pPr marL="0" indent="0" defTabSz="449263" eaLnBrk="1" hangingPunct="1">
              <a:buFont typeface="Wingdings" pitchFamily="2" charset="2"/>
              <a:buNone/>
            </a:pPr>
            <a:r>
              <a:rPr lang="tr-TR" altLang="tr-TR" smtClean="0"/>
              <a:t>        </a:t>
            </a:r>
            <a:endParaRPr lang="tr-TR" altLang="tr-TR" b="1" smtClean="0"/>
          </a:p>
        </p:txBody>
      </p:sp>
      <p:sp>
        <p:nvSpPr>
          <p:cNvPr id="47107" name="2 Metin Yer Tutucusu"/>
          <p:cNvSpPr>
            <a:spLocks/>
          </p:cNvSpPr>
          <p:nvPr/>
        </p:nvSpPr>
        <p:spPr bwMode="auto">
          <a:xfrm>
            <a:off x="457200" y="1535113"/>
            <a:ext cx="4040188" cy="639762"/>
          </a:xfrm>
          <a:prstGeom prst="rect">
            <a:avLst/>
          </a:prstGeom>
          <a:noFill/>
          <a:ln w="9525">
            <a:noFill/>
            <a:miter lim="800000"/>
            <a:headEnd/>
            <a:tailEnd/>
          </a:ln>
        </p:spPr>
        <p:txBody>
          <a:bodyPr lIns="90000" tIns="46800" rIns="90000" bIns="46800" anchor="b"/>
          <a:lstStyle/>
          <a:p>
            <a:pPr algn="ctr">
              <a:spcBef>
                <a:spcPct val="20000"/>
              </a:spcBef>
              <a:buClr>
                <a:schemeClr val="bg2"/>
              </a:buClr>
              <a:buSzPct val="75000"/>
              <a:buFont typeface="Wingdings" pitchFamily="2" charset="2"/>
              <a:buNone/>
            </a:pPr>
            <a:r>
              <a:rPr lang="tr-TR" altLang="tr-TR" sz="2200" b="1"/>
              <a:t>Doğru Bilinen Yanlışlar</a:t>
            </a:r>
          </a:p>
        </p:txBody>
      </p:sp>
      <p:sp>
        <p:nvSpPr>
          <p:cNvPr id="47108" name="4 Metin Yer Tutucusu"/>
          <p:cNvSpPr>
            <a:spLocks/>
          </p:cNvSpPr>
          <p:nvPr/>
        </p:nvSpPr>
        <p:spPr bwMode="auto">
          <a:xfrm>
            <a:off x="4645025" y="1535113"/>
            <a:ext cx="4041775" cy="639762"/>
          </a:xfrm>
          <a:prstGeom prst="rect">
            <a:avLst/>
          </a:prstGeom>
          <a:noFill/>
          <a:ln w="9525">
            <a:noFill/>
            <a:miter lim="800000"/>
            <a:headEnd/>
            <a:tailEnd/>
          </a:ln>
        </p:spPr>
        <p:txBody>
          <a:bodyPr lIns="90000" tIns="46800" rIns="90000" bIns="46800" anchor="b"/>
          <a:lstStyle/>
          <a:p>
            <a:pPr algn="ctr">
              <a:spcBef>
                <a:spcPct val="20000"/>
              </a:spcBef>
              <a:buClr>
                <a:schemeClr val="bg2"/>
              </a:buClr>
              <a:buSzPct val="75000"/>
              <a:buFont typeface="Wingdings" pitchFamily="2" charset="2"/>
              <a:buNone/>
            </a:pPr>
            <a:r>
              <a:rPr lang="tr-TR" altLang="tr-TR" sz="2300" b="1" dirty="0"/>
              <a:t>Doğrular</a:t>
            </a:r>
          </a:p>
        </p:txBody>
      </p:sp>
      <p:sp>
        <p:nvSpPr>
          <p:cNvPr id="4" name="3 İçerik Yer Tutucusu"/>
          <p:cNvSpPr>
            <a:spLocks/>
          </p:cNvSpPr>
          <p:nvPr/>
        </p:nvSpPr>
        <p:spPr bwMode="auto">
          <a:xfrm>
            <a:off x="0" y="2174875"/>
            <a:ext cx="4067944" cy="4278313"/>
          </a:xfrm>
          <a:prstGeom prst="rect">
            <a:avLst/>
          </a:prstGeom>
          <a:noFill/>
          <a:ln>
            <a:noFill/>
          </a:ln>
          <a:extLst/>
        </p:spPr>
        <p:txBody>
          <a:bodyPr lIns="90000" tIns="46800" rIns="90000" bIns="46800"/>
          <a:lstStyle/>
          <a:p>
            <a:pPr marL="285750" indent="-285750" fontAlgn="auto">
              <a:spcBef>
                <a:spcPct val="20000"/>
              </a:spcBef>
              <a:spcAft>
                <a:spcPts val="0"/>
              </a:spcAft>
              <a:buClr>
                <a:schemeClr val="bg2"/>
              </a:buClr>
              <a:buSzPct val="75000"/>
              <a:buFont typeface="Wingdings" pitchFamily="2" charset="2"/>
              <a:buChar char="q"/>
              <a:defRPr/>
            </a:pPr>
            <a:r>
              <a:rPr lang="tr-TR" sz="1700" noProof="1"/>
              <a:t>Cinsel istismar yalnızca çocuğun hayal gücünün uydurmasıdır. Çocuklar hikayeler uydururlar</a:t>
            </a:r>
          </a:p>
          <a:p>
            <a:pPr marL="468313" indent="-468313" fontAlgn="auto">
              <a:spcBef>
                <a:spcPct val="20000"/>
              </a:spcBef>
              <a:spcAft>
                <a:spcPts val="0"/>
              </a:spcAft>
              <a:buClr>
                <a:schemeClr val="bg2"/>
              </a:buClr>
              <a:buSzPct val="75000"/>
              <a:buFont typeface="Wingdings" pitchFamily="2" charset="2"/>
              <a:buChar char="p"/>
              <a:defRPr/>
            </a:pPr>
            <a:endParaRPr lang="tr-TR" sz="1700" noProof="1"/>
          </a:p>
          <a:p>
            <a:pPr marL="468313" indent="-468313" fontAlgn="auto">
              <a:spcBef>
                <a:spcPct val="20000"/>
              </a:spcBef>
              <a:spcAft>
                <a:spcPts val="0"/>
              </a:spcAft>
              <a:buClr>
                <a:schemeClr val="bg2"/>
              </a:buClr>
              <a:buSzPct val="75000"/>
              <a:buFont typeface="Wingdings" pitchFamily="2" charset="2"/>
              <a:buChar char="p"/>
              <a:defRPr/>
            </a:pPr>
            <a:r>
              <a:rPr lang="tr-TR" sz="1700" noProof="1"/>
              <a:t>Sadece çekici,tatlı,güzel,  açık giyinen çocuklar;onay bekleyen kendine güveni olamayan pasif;yaramaz çocuklar İstismara  maruz kalır</a:t>
            </a:r>
          </a:p>
          <a:p>
            <a:pPr marL="468313" indent="-468313" fontAlgn="auto">
              <a:spcBef>
                <a:spcPct val="20000"/>
              </a:spcBef>
              <a:spcAft>
                <a:spcPts val="0"/>
              </a:spcAft>
              <a:buClr>
                <a:schemeClr val="bg2"/>
              </a:buClr>
              <a:buSzPct val="75000"/>
              <a:buFont typeface="Wingdings" pitchFamily="2" charset="2"/>
              <a:buChar char="p"/>
              <a:defRPr/>
            </a:pPr>
            <a:endParaRPr lang="tr-TR" sz="1700" noProof="1"/>
          </a:p>
          <a:p>
            <a:pPr marL="468313" indent="-468313" fontAlgn="auto">
              <a:spcBef>
                <a:spcPct val="20000"/>
              </a:spcBef>
              <a:spcAft>
                <a:spcPts val="0"/>
              </a:spcAft>
              <a:buClr>
                <a:schemeClr val="bg2"/>
              </a:buClr>
              <a:buSzPct val="75000"/>
              <a:buFont typeface="Wingdings" pitchFamily="2" charset="2"/>
              <a:buChar char="p"/>
              <a:defRPr/>
            </a:pPr>
            <a:r>
              <a:rPr lang="tr-TR" sz="1700" noProof="1"/>
              <a:t>Çocuklara uslu,akıllı,açıkgöz olmalarını söyleyerek onları korumuş oluruz.</a:t>
            </a:r>
          </a:p>
        </p:txBody>
      </p:sp>
      <p:sp>
        <p:nvSpPr>
          <p:cNvPr id="6" name="5 İçerik Yer Tutucusu"/>
          <p:cNvSpPr>
            <a:spLocks/>
          </p:cNvSpPr>
          <p:nvPr/>
        </p:nvSpPr>
        <p:spPr bwMode="auto">
          <a:xfrm>
            <a:off x="3995936" y="2247031"/>
            <a:ext cx="4248473" cy="4278313"/>
          </a:xfrm>
          <a:prstGeom prst="rect">
            <a:avLst/>
          </a:prstGeom>
          <a:noFill/>
          <a:ln w="9525">
            <a:noFill/>
            <a:miter lim="800000"/>
            <a:headEnd/>
            <a:tailEnd/>
          </a:ln>
        </p:spPr>
        <p:txBody>
          <a:bodyPr lIns="90000" tIns="46800" rIns="90000" bIns="46800"/>
          <a:lstStyle/>
          <a:p>
            <a:pPr marL="468313" indent="-468313">
              <a:spcBef>
                <a:spcPct val="20000"/>
              </a:spcBef>
              <a:buClr>
                <a:schemeClr val="bg2"/>
              </a:buClr>
              <a:buSzPct val="75000"/>
              <a:buFont typeface="Wingdings" pitchFamily="2" charset="2"/>
              <a:buChar char="p"/>
            </a:pPr>
            <a:r>
              <a:rPr lang="tr-TR" altLang="tr-TR" sz="1700" dirty="0"/>
              <a:t>Çocuklar istismar hakkında yalan söylemezler. Bu konuda hikaye uyduranlara çok az rastlanır.</a:t>
            </a:r>
          </a:p>
          <a:p>
            <a:pPr marL="468313" indent="-468313">
              <a:spcBef>
                <a:spcPct val="20000"/>
              </a:spcBef>
              <a:buClr>
                <a:schemeClr val="bg2"/>
              </a:buClr>
              <a:buSzPct val="75000"/>
              <a:buFont typeface="Wingdings" pitchFamily="2" charset="2"/>
              <a:buChar char="p"/>
            </a:pPr>
            <a:endParaRPr lang="tr-TR" altLang="tr-TR" sz="1700" dirty="0"/>
          </a:p>
          <a:p>
            <a:pPr marL="468313" indent="-468313">
              <a:spcBef>
                <a:spcPct val="20000"/>
              </a:spcBef>
              <a:buClr>
                <a:schemeClr val="bg2"/>
              </a:buClr>
              <a:buSzPct val="75000"/>
              <a:buFont typeface="Wingdings" pitchFamily="2" charset="2"/>
              <a:buChar char="p"/>
            </a:pPr>
            <a:r>
              <a:rPr lang="tr-TR" altLang="tr-TR" sz="1700" dirty="0"/>
              <a:t>Çocukların görünüşü yada davranışı istismara sebep olmaz. Anlamını dahi bilmedikleri olayları provoke etmekten dolayı çocuklar asla suçlanamazlar</a:t>
            </a:r>
          </a:p>
          <a:p>
            <a:pPr marL="468313" indent="-468313">
              <a:spcBef>
                <a:spcPct val="20000"/>
              </a:spcBef>
              <a:buClr>
                <a:schemeClr val="bg2"/>
              </a:buClr>
              <a:buSzPct val="75000"/>
              <a:buFont typeface="Wingdings" pitchFamily="2" charset="2"/>
              <a:buChar char="p"/>
            </a:pPr>
            <a:endParaRPr lang="tr-TR" altLang="tr-TR" sz="1700" dirty="0"/>
          </a:p>
          <a:p>
            <a:pPr marL="468313" indent="-468313">
              <a:spcBef>
                <a:spcPct val="20000"/>
              </a:spcBef>
              <a:buClr>
                <a:schemeClr val="bg2"/>
              </a:buClr>
              <a:buSzPct val="75000"/>
              <a:buFont typeface="Wingdings" pitchFamily="2" charset="2"/>
              <a:buChar char="p"/>
            </a:pPr>
            <a:r>
              <a:rPr lang="tr-TR" altLang="tr-TR" sz="1700" dirty="0"/>
              <a:t>Çocukları bu konuda eğitmeliyiz. İstismarla karşılaştığında çocuk bağırarak yardım istemeli, koşarak kaçmalıdır.</a:t>
            </a:r>
          </a:p>
        </p:txBody>
      </p:sp>
      <p:sp>
        <p:nvSpPr>
          <p:cNvPr id="47111" name="Rectangle 2"/>
          <p:cNvSpPr>
            <a:spLocks noChangeArrowheads="1"/>
          </p:cNvSpPr>
          <p:nvPr/>
        </p:nvSpPr>
        <p:spPr bwMode="auto">
          <a:xfrm>
            <a:off x="0" y="332656"/>
            <a:ext cx="8229600" cy="1143000"/>
          </a:xfrm>
          <a:prstGeom prst="rect">
            <a:avLst/>
          </a:prstGeom>
          <a:noFill/>
          <a:ln w="9525">
            <a:noFill/>
            <a:miter lim="800000"/>
            <a:headEnd/>
            <a:tailEnd/>
          </a:ln>
        </p:spPr>
        <p:txBody>
          <a:bodyPr anchor="ctr"/>
          <a:lstStyle/>
          <a:p>
            <a:pPr algn="ctr" eaLnBrk="0" hangingPunct="0"/>
            <a:r>
              <a:rPr lang="tr-TR" altLang="tr-TR" sz="3600" b="1" dirty="0">
                <a:solidFill>
                  <a:srgbClr val="FF0000"/>
                </a:solidFill>
                <a:latin typeface="Calibri" pitchFamily="34" charset="0"/>
              </a:rPr>
              <a:t>Cinsel İstismar İle İlgili </a:t>
            </a:r>
            <a:br>
              <a:rPr lang="tr-TR" altLang="tr-TR" sz="3600" b="1" dirty="0">
                <a:solidFill>
                  <a:srgbClr val="FF0000"/>
                </a:solidFill>
                <a:latin typeface="Calibri" pitchFamily="34" charset="0"/>
              </a:rPr>
            </a:br>
            <a:r>
              <a:rPr lang="tr-TR" altLang="tr-TR" sz="3600" b="1" dirty="0">
                <a:solidFill>
                  <a:srgbClr val="FF0000"/>
                </a:solidFill>
                <a:latin typeface="Calibri" pitchFamily="34" charset="0"/>
              </a:rPr>
              <a:t>Doğru Bilinen Yanlışlar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Metin Yer Tutucusu"/>
          <p:cNvSpPr>
            <a:spLocks noGrp="1"/>
          </p:cNvSpPr>
          <p:nvPr>
            <p:ph type="body" idx="1"/>
          </p:nvPr>
        </p:nvSpPr>
        <p:spPr/>
        <p:txBody>
          <a:bodyPr/>
          <a:lstStyle/>
          <a:p>
            <a:pPr marL="0" indent="0" defTabSz="449263" eaLnBrk="1" hangingPunct="1">
              <a:buFont typeface="Wingdings" pitchFamily="2" charset="2"/>
              <a:buNone/>
            </a:pPr>
            <a:r>
              <a:rPr lang="tr-TR" altLang="tr-TR" smtClean="0"/>
              <a:t>          </a:t>
            </a:r>
            <a:endParaRPr lang="tr-TR" altLang="tr-TR" b="1" smtClean="0"/>
          </a:p>
        </p:txBody>
      </p:sp>
      <p:sp>
        <p:nvSpPr>
          <p:cNvPr id="48131" name="4 Metin Yer Tutucusu"/>
          <p:cNvSpPr>
            <a:spLocks/>
          </p:cNvSpPr>
          <p:nvPr/>
        </p:nvSpPr>
        <p:spPr bwMode="auto">
          <a:xfrm>
            <a:off x="4645025" y="1535113"/>
            <a:ext cx="4041775" cy="639762"/>
          </a:xfrm>
          <a:prstGeom prst="rect">
            <a:avLst/>
          </a:prstGeom>
          <a:noFill/>
          <a:ln w="9525">
            <a:noFill/>
            <a:miter lim="800000"/>
            <a:headEnd/>
            <a:tailEnd/>
          </a:ln>
        </p:spPr>
        <p:txBody>
          <a:bodyPr lIns="90000" tIns="46800" rIns="90000" bIns="46800" anchor="b"/>
          <a:lstStyle/>
          <a:p>
            <a:pPr>
              <a:spcBef>
                <a:spcPct val="20000"/>
              </a:spcBef>
              <a:buClr>
                <a:schemeClr val="bg2"/>
              </a:buClr>
              <a:buSzPct val="75000"/>
              <a:buFont typeface="Wingdings" pitchFamily="2" charset="2"/>
              <a:buNone/>
            </a:pPr>
            <a:r>
              <a:rPr lang="tr-TR" altLang="tr-TR" sz="2300" b="1"/>
              <a:t>           Doğrular</a:t>
            </a:r>
          </a:p>
        </p:txBody>
      </p:sp>
      <p:sp>
        <p:nvSpPr>
          <p:cNvPr id="48132" name="2 Metin Yer Tutucusu"/>
          <p:cNvSpPr>
            <a:spLocks/>
          </p:cNvSpPr>
          <p:nvPr/>
        </p:nvSpPr>
        <p:spPr bwMode="auto">
          <a:xfrm>
            <a:off x="457200" y="1535113"/>
            <a:ext cx="4040188" cy="639762"/>
          </a:xfrm>
          <a:prstGeom prst="rect">
            <a:avLst/>
          </a:prstGeom>
          <a:noFill/>
          <a:ln w="9525">
            <a:noFill/>
            <a:miter lim="800000"/>
            <a:headEnd/>
            <a:tailEnd/>
          </a:ln>
        </p:spPr>
        <p:txBody>
          <a:bodyPr lIns="90000" tIns="46800" rIns="90000" bIns="46800" anchor="b"/>
          <a:lstStyle/>
          <a:p>
            <a:pPr>
              <a:spcBef>
                <a:spcPct val="20000"/>
              </a:spcBef>
              <a:buClr>
                <a:schemeClr val="bg2"/>
              </a:buClr>
              <a:buSzPct val="75000"/>
              <a:buFont typeface="Wingdings" pitchFamily="2" charset="2"/>
              <a:buNone/>
            </a:pPr>
            <a:r>
              <a:rPr lang="tr-TR" altLang="tr-TR" sz="2200" b="1"/>
              <a:t>          Doğru Bilinen Yanlışlar</a:t>
            </a:r>
          </a:p>
        </p:txBody>
      </p:sp>
      <p:sp>
        <p:nvSpPr>
          <p:cNvPr id="4" name="3 İçerik Yer Tutucusu"/>
          <p:cNvSpPr>
            <a:spLocks/>
          </p:cNvSpPr>
          <p:nvPr/>
        </p:nvSpPr>
        <p:spPr bwMode="auto">
          <a:xfrm>
            <a:off x="323850" y="2492375"/>
            <a:ext cx="3816102" cy="3633788"/>
          </a:xfrm>
          <a:prstGeom prst="rect">
            <a:avLst/>
          </a:prstGeom>
          <a:noFill/>
          <a:ln w="9525">
            <a:noFill/>
            <a:miter lim="800000"/>
            <a:headEnd/>
            <a:tailEnd/>
          </a:ln>
        </p:spPr>
        <p:txBody>
          <a:bodyPr lIns="90000" tIns="46800" rIns="90000" bIns="46800"/>
          <a:lstStyle/>
          <a:p>
            <a:pPr marL="468313" indent="-468313">
              <a:spcBef>
                <a:spcPct val="20000"/>
              </a:spcBef>
              <a:buClr>
                <a:schemeClr val="bg2"/>
              </a:buClr>
              <a:buSzPct val="75000"/>
              <a:buFont typeface="Wingdings" pitchFamily="2" charset="2"/>
              <a:buChar char="p"/>
            </a:pPr>
            <a:r>
              <a:rPr lang="tr-TR" altLang="tr-TR" sz="1700" dirty="0"/>
              <a:t>Genellikle tehlikeli yerler, özellikle karanlık bastıktan sonra,parklar, umumi tuvaletler ve boş sokaklardır</a:t>
            </a:r>
          </a:p>
        </p:txBody>
      </p:sp>
      <p:sp>
        <p:nvSpPr>
          <p:cNvPr id="6" name="5 İçerik Yer Tutucusu"/>
          <p:cNvSpPr>
            <a:spLocks/>
          </p:cNvSpPr>
          <p:nvPr/>
        </p:nvSpPr>
        <p:spPr bwMode="auto">
          <a:xfrm>
            <a:off x="4139953" y="2492896"/>
            <a:ext cx="3960440" cy="3633788"/>
          </a:xfrm>
          <a:prstGeom prst="rect">
            <a:avLst/>
          </a:prstGeom>
          <a:noFill/>
          <a:ln w="9525">
            <a:noFill/>
            <a:miter lim="800000"/>
            <a:headEnd/>
            <a:tailEnd/>
          </a:ln>
        </p:spPr>
        <p:txBody>
          <a:bodyPr lIns="90000" tIns="46800" rIns="90000" bIns="46800"/>
          <a:lstStyle/>
          <a:p>
            <a:pPr marL="468313" indent="-468313">
              <a:spcBef>
                <a:spcPct val="20000"/>
              </a:spcBef>
              <a:buClr>
                <a:schemeClr val="bg2"/>
              </a:buClr>
              <a:buSzPct val="75000"/>
              <a:buFont typeface="Wingdings" pitchFamily="2" charset="2"/>
              <a:buChar char="p"/>
            </a:pPr>
            <a:r>
              <a:rPr lang="tr-TR" altLang="tr-TR" sz="1700" dirty="0"/>
              <a:t>İstismarcının tercih ettiği yerler genellikle çocuğun tanıdığı, bildiği yerledir:Okul ve çevresi, evle okul arasındaki yol,bir arkadaş yada akrabanın evi, çocuğun kendi evidir. Çocuğun rahat ve gevşek olduğu zamanlarda,oyun zamanları , banyo zamanı yada yatma zamanı istismarcının tercih ettiği zamanlardır</a:t>
            </a:r>
          </a:p>
        </p:txBody>
      </p:sp>
      <p:pic>
        <p:nvPicPr>
          <p:cNvPr id="48135" name="3 Resim" descr="slide0001_image004.jpg"/>
          <p:cNvPicPr>
            <a:picLocks noChangeAspect="1"/>
          </p:cNvPicPr>
          <p:nvPr/>
        </p:nvPicPr>
        <p:blipFill>
          <a:blip r:embed="rId2" cstate="print"/>
          <a:srcRect b="19118"/>
          <a:stretch>
            <a:fillRect/>
          </a:stretch>
        </p:blipFill>
        <p:spPr bwMode="auto">
          <a:xfrm rot="10413856" flipV="1">
            <a:off x="6940550" y="5068888"/>
            <a:ext cx="2136775" cy="1311275"/>
          </a:xfrm>
          <a:prstGeom prst="rect">
            <a:avLst/>
          </a:prstGeom>
          <a:noFill/>
          <a:ln w="9525">
            <a:noFill/>
            <a:miter lim="800000"/>
            <a:headEnd/>
            <a:tailEnd/>
          </a:ln>
        </p:spPr>
      </p:pic>
      <p:sp>
        <p:nvSpPr>
          <p:cNvPr id="4813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tr-TR" altLang="tr-TR" sz="3200" b="1">
                <a:solidFill>
                  <a:srgbClr val="FF0000"/>
                </a:solidFill>
                <a:latin typeface="Calibri" pitchFamily="34" charset="0"/>
              </a:rPr>
              <a:t>Cinsel İstismar İle İlgili </a:t>
            </a:r>
            <a:br>
              <a:rPr lang="tr-TR" altLang="tr-TR" sz="3200" b="1">
                <a:solidFill>
                  <a:srgbClr val="FF0000"/>
                </a:solidFill>
                <a:latin typeface="Calibri" pitchFamily="34" charset="0"/>
              </a:rPr>
            </a:br>
            <a:r>
              <a:rPr lang="tr-TR" altLang="tr-TR" sz="3200" b="1">
                <a:solidFill>
                  <a:srgbClr val="FF0000"/>
                </a:solidFill>
                <a:latin typeface="Calibri" pitchFamily="34" charset="0"/>
              </a:rPr>
              <a:t>Doğru Bilinen Yanlışlar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tr-TR" sz="3200" b="1" smtClean="0">
                <a:solidFill>
                  <a:srgbClr val="FF0000"/>
                </a:solidFill>
              </a:rPr>
              <a:t>Cinsel İstismar İle İlgili </a:t>
            </a:r>
            <a:br>
              <a:rPr lang="tr-TR" sz="3200" b="1" smtClean="0">
                <a:solidFill>
                  <a:srgbClr val="FF0000"/>
                </a:solidFill>
              </a:rPr>
            </a:br>
            <a:r>
              <a:rPr lang="tr-TR" sz="3200" b="1" smtClean="0">
                <a:solidFill>
                  <a:srgbClr val="FF0000"/>
                </a:solidFill>
              </a:rPr>
              <a:t>Doğru Bilinen Yanlışlar</a:t>
            </a:r>
          </a:p>
        </p:txBody>
      </p:sp>
      <p:sp>
        <p:nvSpPr>
          <p:cNvPr id="49155" name="2 Metin Yer Tutucusu"/>
          <p:cNvSpPr>
            <a:spLocks noGrp="1"/>
          </p:cNvSpPr>
          <p:nvPr>
            <p:ph type="body" idx="1"/>
          </p:nvPr>
        </p:nvSpPr>
        <p:spPr/>
        <p:txBody>
          <a:bodyPr/>
          <a:lstStyle/>
          <a:p>
            <a:pPr marL="0" indent="0" defTabSz="449263" eaLnBrk="1" hangingPunct="1">
              <a:buFont typeface="Wingdings" pitchFamily="2" charset="2"/>
              <a:buNone/>
            </a:pPr>
            <a:r>
              <a:rPr lang="tr-TR" altLang="tr-TR" smtClean="0"/>
              <a:t>          </a:t>
            </a:r>
            <a:endParaRPr lang="tr-TR" altLang="tr-TR" b="1" smtClean="0"/>
          </a:p>
        </p:txBody>
      </p:sp>
      <p:sp>
        <p:nvSpPr>
          <p:cNvPr id="49156" name="4 Metin Yer Tutucusu"/>
          <p:cNvSpPr>
            <a:spLocks/>
          </p:cNvSpPr>
          <p:nvPr/>
        </p:nvSpPr>
        <p:spPr bwMode="auto">
          <a:xfrm>
            <a:off x="4716016" y="1412776"/>
            <a:ext cx="4041775" cy="639762"/>
          </a:xfrm>
          <a:prstGeom prst="rect">
            <a:avLst/>
          </a:prstGeom>
          <a:noFill/>
          <a:ln w="9525">
            <a:noFill/>
            <a:miter lim="800000"/>
            <a:headEnd/>
            <a:tailEnd/>
          </a:ln>
        </p:spPr>
        <p:txBody>
          <a:bodyPr lIns="90000" tIns="46800" rIns="90000" bIns="46800" anchor="b"/>
          <a:lstStyle/>
          <a:p>
            <a:pPr>
              <a:spcBef>
                <a:spcPct val="20000"/>
              </a:spcBef>
              <a:buClr>
                <a:schemeClr val="bg2"/>
              </a:buClr>
              <a:buSzPct val="75000"/>
              <a:buFont typeface="Wingdings" pitchFamily="2" charset="2"/>
              <a:buNone/>
            </a:pPr>
            <a:r>
              <a:rPr lang="tr-TR" altLang="tr-TR" sz="2300" b="1" dirty="0"/>
              <a:t>           Doğrular</a:t>
            </a:r>
          </a:p>
        </p:txBody>
      </p:sp>
      <p:sp>
        <p:nvSpPr>
          <p:cNvPr id="4" name="3 İçerik Yer Tutucusu"/>
          <p:cNvSpPr>
            <a:spLocks/>
          </p:cNvSpPr>
          <p:nvPr/>
        </p:nvSpPr>
        <p:spPr bwMode="auto">
          <a:xfrm>
            <a:off x="0" y="2420938"/>
            <a:ext cx="4497388" cy="3673475"/>
          </a:xfrm>
          <a:prstGeom prst="rect">
            <a:avLst/>
          </a:prstGeom>
          <a:noFill/>
          <a:ln w="9525">
            <a:noFill/>
            <a:miter lim="800000"/>
            <a:headEnd/>
            <a:tailEnd/>
          </a:ln>
        </p:spPr>
        <p:txBody>
          <a:bodyPr lIns="90000" tIns="46800" rIns="90000" bIns="46800"/>
          <a:lstStyle/>
          <a:p>
            <a:pPr marL="468313" indent="-468313">
              <a:spcBef>
                <a:spcPct val="20000"/>
              </a:spcBef>
              <a:buClr>
                <a:schemeClr val="bg2"/>
              </a:buClr>
              <a:buSzPct val="75000"/>
              <a:buFont typeface="Wingdings" pitchFamily="2" charset="2"/>
              <a:buChar char="p"/>
            </a:pPr>
            <a:r>
              <a:rPr lang="tr-TR" altLang="tr-TR" sz="1700"/>
              <a:t>Çocuklar kötü görünümlü, yabancı kişilerden uzak durmalı çünkü onlar istismarcı kişilerdir.</a:t>
            </a:r>
          </a:p>
          <a:p>
            <a:pPr marL="468313" indent="-468313">
              <a:spcBef>
                <a:spcPct val="20000"/>
              </a:spcBef>
              <a:buClr>
                <a:schemeClr val="bg2"/>
              </a:buClr>
              <a:buSzPct val="75000"/>
              <a:buFont typeface="Wingdings" pitchFamily="2" charset="2"/>
              <a:buChar char="p"/>
            </a:pPr>
            <a:endParaRPr lang="tr-TR" altLang="tr-TR" sz="1700"/>
          </a:p>
          <a:p>
            <a:pPr marL="468313" indent="-468313">
              <a:spcBef>
                <a:spcPct val="20000"/>
              </a:spcBef>
              <a:buClr>
                <a:schemeClr val="bg2"/>
              </a:buClr>
              <a:buSzPct val="75000"/>
              <a:buFont typeface="Wingdings" pitchFamily="2" charset="2"/>
              <a:buChar char="p"/>
            </a:pPr>
            <a:endParaRPr lang="tr-TR" altLang="tr-TR" sz="1700"/>
          </a:p>
          <a:p>
            <a:pPr marL="468313" indent="-468313">
              <a:spcBef>
                <a:spcPct val="20000"/>
              </a:spcBef>
              <a:buClr>
                <a:schemeClr val="bg2"/>
              </a:buClr>
              <a:buSzPct val="75000"/>
              <a:buFont typeface="Wingdings" pitchFamily="2" charset="2"/>
              <a:buChar char="p"/>
            </a:pPr>
            <a:endParaRPr lang="tr-TR" altLang="tr-TR" sz="1700"/>
          </a:p>
          <a:p>
            <a:pPr marL="468313" indent="-468313">
              <a:spcBef>
                <a:spcPct val="20000"/>
              </a:spcBef>
              <a:buClr>
                <a:schemeClr val="bg2"/>
              </a:buClr>
              <a:buSzPct val="75000"/>
              <a:buFont typeface="Wingdings" pitchFamily="2" charset="2"/>
              <a:buChar char="p"/>
            </a:pPr>
            <a:r>
              <a:rPr lang="tr-TR" altLang="tr-TR" sz="1700"/>
              <a:t>Cinsel istismar vakaları her yerde yaşanmaz, bazı kültürlerde, ülkelerde yaşanır.</a:t>
            </a:r>
          </a:p>
        </p:txBody>
      </p:sp>
      <p:sp>
        <p:nvSpPr>
          <p:cNvPr id="6" name="5 İçerik Yer Tutucusu"/>
          <p:cNvSpPr>
            <a:spLocks/>
          </p:cNvSpPr>
          <p:nvPr/>
        </p:nvSpPr>
        <p:spPr bwMode="auto">
          <a:xfrm>
            <a:off x="4139952" y="1988840"/>
            <a:ext cx="4032448" cy="3705225"/>
          </a:xfrm>
          <a:prstGeom prst="rect">
            <a:avLst/>
          </a:prstGeom>
          <a:noFill/>
          <a:ln w="9525">
            <a:noFill/>
            <a:miter lim="800000"/>
            <a:headEnd/>
            <a:tailEnd/>
          </a:ln>
        </p:spPr>
        <p:txBody>
          <a:bodyPr lIns="90000" tIns="46800" rIns="90000" bIns="46800"/>
          <a:lstStyle/>
          <a:p>
            <a:pPr marL="468313" indent="-468313">
              <a:spcBef>
                <a:spcPct val="20000"/>
              </a:spcBef>
              <a:buClr>
                <a:schemeClr val="bg2"/>
              </a:buClr>
              <a:buSzPct val="75000"/>
              <a:buFont typeface="Wingdings" pitchFamily="2" charset="2"/>
              <a:buChar char="p"/>
            </a:pPr>
            <a:r>
              <a:rPr lang="tr-TR" altLang="tr-TR" sz="1700" noProof="1"/>
              <a:t>Olguların %80-95’inde istismarcı çocuğun tanıdığı,normal görünüşlü biridir.Genellikle 20-45 yaş arası evli sosyal hayatı olan şüphe çekmeyen bir aile babasıdır.</a:t>
            </a:r>
          </a:p>
          <a:p>
            <a:pPr marL="468313" indent="-468313">
              <a:spcBef>
                <a:spcPct val="20000"/>
              </a:spcBef>
              <a:buClr>
                <a:schemeClr val="bg2"/>
              </a:buClr>
              <a:buSzPct val="75000"/>
              <a:buFont typeface="Wingdings" pitchFamily="2" charset="2"/>
              <a:buChar char="p"/>
            </a:pPr>
            <a:endParaRPr lang="tr-TR" altLang="tr-TR" sz="1700" noProof="1"/>
          </a:p>
          <a:p>
            <a:pPr marL="468313" indent="-468313">
              <a:spcBef>
                <a:spcPct val="20000"/>
              </a:spcBef>
              <a:buClr>
                <a:schemeClr val="bg2"/>
              </a:buClr>
              <a:buSzPct val="75000"/>
              <a:buFont typeface="Wingdings" pitchFamily="2" charset="2"/>
              <a:buChar char="p"/>
            </a:pPr>
            <a:r>
              <a:rPr lang="tr-TR" altLang="tr-TR" sz="1700" noProof="1"/>
              <a:t>Cinsel istismara her kültürde,her ülkede ve her sosyo-ekonomik grupta rastlanmaktadır.Kız çocuklarda </a:t>
            </a:r>
            <a:r>
              <a:rPr lang="tr-TR" altLang="tr-TR" sz="1700" b="1" noProof="1"/>
              <a:t>ensest,</a:t>
            </a:r>
            <a:r>
              <a:rPr lang="tr-TR" altLang="tr-TR" sz="1700" noProof="1"/>
              <a:t> erkek çocuklarda ise</a:t>
            </a:r>
            <a:r>
              <a:rPr lang="tr-TR" altLang="tr-TR" sz="1700" b="1" noProof="1"/>
              <a:t> pedofil </a:t>
            </a:r>
            <a:r>
              <a:rPr lang="tr-TR" altLang="tr-TR" sz="1700" noProof="1"/>
              <a:t>diğer istismar türlerinden daha sık rastlanmaktadır.</a:t>
            </a:r>
          </a:p>
        </p:txBody>
      </p:sp>
      <p:pic>
        <p:nvPicPr>
          <p:cNvPr id="49159" name="3 Resim" descr="slide0001_image004.jpg"/>
          <p:cNvPicPr>
            <a:picLocks noChangeAspect="1"/>
          </p:cNvPicPr>
          <p:nvPr/>
        </p:nvPicPr>
        <p:blipFill>
          <a:blip r:embed="rId2" cstate="print"/>
          <a:srcRect b="19118"/>
          <a:stretch>
            <a:fillRect/>
          </a:stretch>
        </p:blipFill>
        <p:spPr bwMode="auto">
          <a:xfrm rot="10413856" flipV="1">
            <a:off x="6940468" y="5431103"/>
            <a:ext cx="2136775" cy="1311275"/>
          </a:xfrm>
          <a:prstGeom prst="rect">
            <a:avLst/>
          </a:prstGeom>
          <a:noFill/>
          <a:ln w="9525">
            <a:noFill/>
            <a:miter lim="800000"/>
            <a:headEnd/>
            <a:tailEnd/>
          </a:ln>
        </p:spPr>
      </p:pic>
      <p:sp>
        <p:nvSpPr>
          <p:cNvPr id="49160" name="2 Metin Yer Tutucusu"/>
          <p:cNvSpPr>
            <a:spLocks/>
          </p:cNvSpPr>
          <p:nvPr/>
        </p:nvSpPr>
        <p:spPr bwMode="auto">
          <a:xfrm>
            <a:off x="457200" y="1524000"/>
            <a:ext cx="4040188" cy="639763"/>
          </a:xfrm>
          <a:prstGeom prst="rect">
            <a:avLst/>
          </a:prstGeom>
          <a:noFill/>
          <a:ln w="9525">
            <a:noFill/>
            <a:miter lim="800000"/>
            <a:headEnd/>
            <a:tailEnd/>
          </a:ln>
        </p:spPr>
        <p:txBody>
          <a:bodyPr lIns="90000" tIns="46800" rIns="90000" bIns="46800" anchor="b"/>
          <a:lstStyle/>
          <a:p>
            <a:pPr algn="ctr">
              <a:spcBef>
                <a:spcPct val="20000"/>
              </a:spcBef>
              <a:buClr>
                <a:schemeClr val="bg2"/>
              </a:buClr>
              <a:buSzPct val="75000"/>
              <a:buFont typeface="Wingdings" pitchFamily="2" charset="2"/>
              <a:buNone/>
            </a:pPr>
            <a:r>
              <a:rPr lang="tr-TR" altLang="tr-TR" sz="2200" b="1"/>
              <a:t>Doğru Bilinen Yanlışlar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buFontTx/>
              <a:buNone/>
            </a:pPr>
            <a:r>
              <a:rPr lang="tr-TR" altLang="tr-TR" smtClean="0"/>
              <a:t>                                   	</a:t>
            </a:r>
          </a:p>
          <a:p>
            <a:pPr eaLnBrk="1" hangingPunct="1">
              <a:buFontTx/>
              <a:buNone/>
            </a:pPr>
            <a:endParaRPr lang="tr-TR" altLang="tr-TR" smtClean="0"/>
          </a:p>
          <a:p>
            <a:pPr eaLnBrk="1" hangingPunct="1">
              <a:buFontTx/>
              <a:buNone/>
            </a:pPr>
            <a:endParaRPr lang="tr-TR" altLang="tr-TR" smtClean="0"/>
          </a:p>
          <a:p>
            <a:pPr eaLnBrk="1" hangingPunct="1">
              <a:buFontTx/>
              <a:buNone/>
            </a:pPr>
            <a:endParaRPr lang="tr-TR" altLang="tr-TR" smtClean="0"/>
          </a:p>
        </p:txBody>
      </p:sp>
      <p:sp>
        <p:nvSpPr>
          <p:cNvPr id="50179" name="4 Metin Yer Tutucusu"/>
          <p:cNvSpPr>
            <a:spLocks/>
          </p:cNvSpPr>
          <p:nvPr/>
        </p:nvSpPr>
        <p:spPr bwMode="auto">
          <a:xfrm>
            <a:off x="4645025" y="1535113"/>
            <a:ext cx="4041775" cy="639762"/>
          </a:xfrm>
          <a:prstGeom prst="rect">
            <a:avLst/>
          </a:prstGeom>
          <a:noFill/>
          <a:ln w="9525">
            <a:noFill/>
            <a:miter lim="800000"/>
            <a:headEnd/>
            <a:tailEnd/>
          </a:ln>
        </p:spPr>
        <p:txBody>
          <a:bodyPr lIns="90000" tIns="46800" rIns="90000" bIns="46800" anchor="b"/>
          <a:lstStyle/>
          <a:p>
            <a:pPr>
              <a:spcBef>
                <a:spcPct val="20000"/>
              </a:spcBef>
              <a:buClr>
                <a:schemeClr val="bg2"/>
              </a:buClr>
              <a:buSzPct val="75000"/>
              <a:buFont typeface="Wingdings" pitchFamily="2" charset="2"/>
              <a:buNone/>
            </a:pPr>
            <a:r>
              <a:rPr lang="tr-TR" altLang="tr-TR" sz="2300" b="1"/>
              <a:t>           Doğrular</a:t>
            </a:r>
          </a:p>
        </p:txBody>
      </p:sp>
      <p:sp>
        <p:nvSpPr>
          <p:cNvPr id="4" name="3 İçerik Yer Tutucusu"/>
          <p:cNvSpPr>
            <a:spLocks/>
          </p:cNvSpPr>
          <p:nvPr/>
        </p:nvSpPr>
        <p:spPr bwMode="auto">
          <a:xfrm>
            <a:off x="0" y="2174875"/>
            <a:ext cx="4497388" cy="3951288"/>
          </a:xfrm>
          <a:prstGeom prst="rect">
            <a:avLst/>
          </a:prstGeom>
          <a:noFill/>
          <a:ln w="9525">
            <a:noFill/>
            <a:miter lim="800000"/>
            <a:headEnd/>
            <a:tailEnd/>
          </a:ln>
        </p:spPr>
        <p:txBody>
          <a:bodyPr lIns="90000" tIns="46800" rIns="90000" bIns="46800"/>
          <a:lstStyle/>
          <a:p>
            <a:pPr marL="468313" indent="-468313">
              <a:spcBef>
                <a:spcPct val="20000"/>
              </a:spcBef>
              <a:buClr>
                <a:schemeClr val="bg2"/>
              </a:buClr>
              <a:buSzPct val="75000"/>
              <a:buFont typeface="Wingdings" pitchFamily="2" charset="2"/>
              <a:buChar char="p"/>
            </a:pPr>
            <a:endParaRPr lang="tr-TR" altLang="tr-TR" sz="1700"/>
          </a:p>
          <a:p>
            <a:pPr marL="468313" indent="-468313">
              <a:spcBef>
                <a:spcPct val="20000"/>
              </a:spcBef>
              <a:buClr>
                <a:schemeClr val="bg2"/>
              </a:buClr>
              <a:buSzPct val="75000"/>
              <a:buFont typeface="Wingdings" pitchFamily="2" charset="2"/>
              <a:buChar char="p"/>
            </a:pPr>
            <a:r>
              <a:rPr lang="tr-TR" altLang="tr-TR" sz="1700"/>
              <a:t>Çocuk;  yaşadıklarını, cinsel istismarı bile, yakın zamanda ya da büyüyünce unutur. Fazla kurcalanmamalı.</a:t>
            </a:r>
          </a:p>
        </p:txBody>
      </p:sp>
      <p:sp>
        <p:nvSpPr>
          <p:cNvPr id="6" name="5 İçerik Yer Tutucusu"/>
          <p:cNvSpPr>
            <a:spLocks/>
          </p:cNvSpPr>
          <p:nvPr/>
        </p:nvSpPr>
        <p:spPr bwMode="auto">
          <a:xfrm>
            <a:off x="4283969" y="2174875"/>
            <a:ext cx="3960439" cy="3951288"/>
          </a:xfrm>
          <a:prstGeom prst="rect">
            <a:avLst/>
          </a:prstGeom>
          <a:noFill/>
          <a:ln>
            <a:noFill/>
          </a:ln>
          <a:extLst/>
        </p:spPr>
        <p:txBody>
          <a:bodyPr lIns="90000" tIns="46800" rIns="90000" bIns="46800"/>
          <a:lstStyle/>
          <a:p>
            <a:pPr marL="468313" indent="-468313" fontAlgn="auto">
              <a:spcBef>
                <a:spcPct val="20000"/>
              </a:spcBef>
              <a:spcAft>
                <a:spcPts val="0"/>
              </a:spcAft>
              <a:buClr>
                <a:schemeClr val="bg2"/>
              </a:buClr>
              <a:buSzPct val="75000"/>
              <a:buFont typeface="Wingdings" pitchFamily="2" charset="2"/>
              <a:buChar char="p"/>
              <a:defRPr/>
            </a:pPr>
            <a:endParaRPr lang="tr-TR" sz="1700" dirty="0"/>
          </a:p>
          <a:p>
            <a:pPr marL="468313" indent="-468313" fontAlgn="auto">
              <a:spcBef>
                <a:spcPct val="20000"/>
              </a:spcBef>
              <a:spcAft>
                <a:spcPts val="0"/>
              </a:spcAft>
              <a:buClr>
                <a:schemeClr val="bg2"/>
              </a:buClr>
              <a:buSzPct val="75000"/>
              <a:buFont typeface="Wingdings" pitchFamily="2" charset="2"/>
              <a:buChar char="p"/>
              <a:defRPr/>
            </a:pPr>
            <a:r>
              <a:rPr lang="tr-TR" sz="1700" dirty="0"/>
              <a:t>Çocuklar cinsel İstismarı asla unutmazlar…  </a:t>
            </a:r>
          </a:p>
          <a:p>
            <a:pPr fontAlgn="auto">
              <a:spcBef>
                <a:spcPct val="20000"/>
              </a:spcBef>
              <a:spcAft>
                <a:spcPts val="0"/>
              </a:spcAft>
              <a:buClr>
                <a:schemeClr val="bg2"/>
              </a:buClr>
              <a:buSzPct val="75000"/>
              <a:defRPr/>
            </a:pPr>
            <a:r>
              <a:rPr lang="tr-TR" sz="1700" dirty="0"/>
              <a:t>	 “Hayattaki en kötü şey hafızayı değiştirememenizdir.” </a:t>
            </a:r>
            <a:r>
              <a:rPr lang="tr-TR" sz="1700" dirty="0" smtClean="0"/>
              <a:t>sözleri çocukluğunda </a:t>
            </a:r>
            <a:r>
              <a:rPr lang="tr-TR" sz="1700" dirty="0"/>
              <a:t>cinsel istismara uğramış bir yetişkine aittir.</a:t>
            </a:r>
          </a:p>
        </p:txBody>
      </p:sp>
      <p:pic>
        <p:nvPicPr>
          <p:cNvPr id="50182" name="3 Resim" descr="slide0001_image004.jpg"/>
          <p:cNvPicPr>
            <a:picLocks noChangeAspect="1"/>
          </p:cNvPicPr>
          <p:nvPr/>
        </p:nvPicPr>
        <p:blipFill>
          <a:blip r:embed="rId2" cstate="print"/>
          <a:srcRect b="19118"/>
          <a:stretch>
            <a:fillRect/>
          </a:stretch>
        </p:blipFill>
        <p:spPr bwMode="auto">
          <a:xfrm rot="10413856" flipV="1">
            <a:off x="6940550" y="5068888"/>
            <a:ext cx="2136775" cy="1311275"/>
          </a:xfrm>
          <a:prstGeom prst="rect">
            <a:avLst/>
          </a:prstGeom>
          <a:noFill/>
          <a:ln w="9525">
            <a:noFill/>
            <a:miter lim="800000"/>
            <a:headEnd/>
            <a:tailEnd/>
          </a:ln>
        </p:spPr>
      </p:pic>
      <p:sp>
        <p:nvSpPr>
          <p:cNvPr id="50183" name="2 Metin Yer Tutucusu"/>
          <p:cNvSpPr>
            <a:spLocks/>
          </p:cNvSpPr>
          <p:nvPr/>
        </p:nvSpPr>
        <p:spPr bwMode="auto">
          <a:xfrm>
            <a:off x="457200" y="1524000"/>
            <a:ext cx="4040188" cy="639763"/>
          </a:xfrm>
          <a:prstGeom prst="rect">
            <a:avLst/>
          </a:prstGeom>
          <a:noFill/>
          <a:ln w="9525">
            <a:noFill/>
            <a:miter lim="800000"/>
            <a:headEnd/>
            <a:tailEnd/>
          </a:ln>
        </p:spPr>
        <p:txBody>
          <a:bodyPr lIns="90000" tIns="46800" rIns="90000" bIns="46800" anchor="b"/>
          <a:lstStyle/>
          <a:p>
            <a:pPr algn="ctr">
              <a:spcBef>
                <a:spcPct val="20000"/>
              </a:spcBef>
              <a:buClr>
                <a:schemeClr val="bg2"/>
              </a:buClr>
              <a:buSzPct val="75000"/>
              <a:buFont typeface="Wingdings" pitchFamily="2" charset="2"/>
              <a:buNone/>
            </a:pPr>
            <a:r>
              <a:rPr lang="tr-TR" altLang="tr-TR" sz="2200" b="1"/>
              <a:t>Doğru Bilinen Yanlışlar</a:t>
            </a:r>
          </a:p>
        </p:txBody>
      </p:sp>
      <p:sp>
        <p:nvSpPr>
          <p:cNvPr id="50184" name="Rectangle 2"/>
          <p:cNvSpPr>
            <a:spLocks noChangeArrowheads="1"/>
          </p:cNvSpPr>
          <p:nvPr/>
        </p:nvSpPr>
        <p:spPr bwMode="auto">
          <a:xfrm>
            <a:off x="251520" y="260648"/>
            <a:ext cx="8229600" cy="1143000"/>
          </a:xfrm>
          <a:prstGeom prst="rect">
            <a:avLst/>
          </a:prstGeom>
          <a:noFill/>
          <a:ln w="9525">
            <a:noFill/>
            <a:miter lim="800000"/>
            <a:headEnd/>
            <a:tailEnd/>
          </a:ln>
        </p:spPr>
        <p:txBody>
          <a:bodyPr anchor="ctr"/>
          <a:lstStyle/>
          <a:p>
            <a:pPr algn="ctr" eaLnBrk="0" hangingPunct="0"/>
            <a:r>
              <a:rPr lang="tr-TR" altLang="tr-TR" sz="3200" b="1" dirty="0">
                <a:solidFill>
                  <a:srgbClr val="FF0000"/>
                </a:solidFill>
                <a:latin typeface="Calibri" pitchFamily="34" charset="0"/>
              </a:rPr>
              <a:t>Cinsel İstismar İle İlgili </a:t>
            </a:r>
            <a:br>
              <a:rPr lang="tr-TR" altLang="tr-TR" sz="3200" b="1" dirty="0">
                <a:solidFill>
                  <a:srgbClr val="FF0000"/>
                </a:solidFill>
                <a:latin typeface="Calibri" pitchFamily="34" charset="0"/>
              </a:rPr>
            </a:br>
            <a:r>
              <a:rPr lang="tr-TR" altLang="tr-TR" sz="3200" b="1" dirty="0">
                <a:solidFill>
                  <a:srgbClr val="FF0000"/>
                </a:solidFill>
                <a:latin typeface="Calibri" pitchFamily="34" charset="0"/>
              </a:rPr>
              <a:t>Doğru Bilinen Yanlışlar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İçerik Yer Tutucusu"/>
          <p:cNvSpPr>
            <a:spLocks noGrp="1"/>
          </p:cNvSpPr>
          <p:nvPr>
            <p:ph idx="4294967295"/>
          </p:nvPr>
        </p:nvSpPr>
        <p:spPr>
          <a:xfrm>
            <a:off x="457200" y="228600"/>
            <a:ext cx="7571184" cy="5897563"/>
          </a:xfrm>
        </p:spPr>
        <p:txBody>
          <a:bodyPr anchor="ctr">
            <a:normAutofit/>
          </a:bodyPr>
          <a:lstStyle/>
          <a:p>
            <a:pPr algn="ctr" eaLnBrk="1" hangingPunct="1">
              <a:buFont typeface="Arial" charset="0"/>
              <a:buNone/>
            </a:pPr>
            <a:r>
              <a:rPr lang="tr-TR" altLang="tr-TR" sz="4000" b="1" dirty="0" smtClean="0"/>
              <a:t>Çocuklarımızı cinsel istismardan korumak için nasıl güçlendirebiliriz?</a:t>
            </a:r>
          </a:p>
          <a:p>
            <a:pPr algn="ctr" eaLnBrk="1" hangingPunct="1">
              <a:buFont typeface="Arial" charset="0"/>
              <a:buNone/>
            </a:pPr>
            <a:r>
              <a:rPr lang="tr-TR" altLang="tr-TR" sz="4000" b="1" dirty="0" smtClean="0"/>
              <a:t>?????????????????????</a:t>
            </a:r>
            <a:endParaRPr lang="tr-TR" altLang="tr-TR" sz="4000" dirty="0" smtClean="0"/>
          </a:p>
        </p:txBody>
      </p:sp>
      <p:pic>
        <p:nvPicPr>
          <p:cNvPr id="51203" name="3 Resim" descr="slide0001_image004.jpg"/>
          <p:cNvPicPr>
            <a:picLocks noChangeAspect="1"/>
          </p:cNvPicPr>
          <p:nvPr/>
        </p:nvPicPr>
        <p:blipFill>
          <a:blip r:embed="rId2" cstate="print"/>
          <a:srcRect b="19118"/>
          <a:stretch>
            <a:fillRect/>
          </a:stretch>
        </p:blipFill>
        <p:spPr bwMode="auto">
          <a:xfrm rot="10413856" flipV="1">
            <a:off x="5994400" y="4378325"/>
            <a:ext cx="3044825" cy="2055813"/>
          </a:xfrm>
          <a:prstGeom prst="rect">
            <a:avLst/>
          </a:prstGeom>
          <a:noFill/>
          <a:ln w="9525">
            <a:noFill/>
            <a:miter lim="800000"/>
            <a:headEnd/>
            <a:tailEnd/>
          </a:ln>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74638"/>
            <a:ext cx="8686800" cy="1143000"/>
          </a:xfrm>
        </p:spPr>
        <p:txBody>
          <a:bodyPr/>
          <a:lstStyle/>
          <a:p>
            <a:pPr eaLnBrk="1" hangingPunct="1"/>
            <a:r>
              <a:rPr lang="tr-TR" altLang="tr-TR" sz="3200" b="1" smtClean="0">
                <a:solidFill>
                  <a:srgbClr val="FF0000"/>
                </a:solidFill>
              </a:rPr>
              <a:t>1. Cinsellik konusunda çocuklarınızı  bilgilendirin.</a:t>
            </a:r>
          </a:p>
        </p:txBody>
      </p:sp>
      <p:sp>
        <p:nvSpPr>
          <p:cNvPr id="23555" name="Rectangle 3"/>
          <p:cNvSpPr>
            <a:spLocks noGrp="1" noChangeArrowheads="1"/>
          </p:cNvSpPr>
          <p:nvPr>
            <p:ph type="body" idx="4294967295"/>
          </p:nvPr>
        </p:nvSpPr>
        <p:spPr>
          <a:xfrm>
            <a:off x="457200" y="2819400"/>
            <a:ext cx="8305800" cy="3657600"/>
          </a:xfrm>
        </p:spPr>
        <p:txBody>
          <a:bodyPr/>
          <a:lstStyle/>
          <a:p>
            <a:pPr eaLnBrk="1" hangingPunct="1">
              <a:lnSpc>
                <a:spcPct val="90000"/>
              </a:lnSpc>
            </a:pPr>
            <a:r>
              <a:rPr lang="tr-TR" altLang="tr-TR" smtClean="0"/>
              <a:t>Çocuğun muhtemel tacizlere karşı korunabilmesi için sağlıklı bir cinsel bilgiye ve aile içerisinde şartsız sevgiye ihtiyacı vardır.</a:t>
            </a:r>
          </a:p>
          <a:p>
            <a:pPr eaLnBrk="1" hangingPunct="1">
              <a:lnSpc>
                <a:spcPct val="90000"/>
              </a:lnSpc>
            </a:pPr>
            <a:r>
              <a:rPr lang="tr-TR" altLang="tr-TR" smtClean="0"/>
              <a:t>Cinsel konuları paylaşmaktan çocuklarınızın sorularını cevaplamaktan çekinmeyin.</a:t>
            </a:r>
          </a:p>
          <a:p>
            <a:pPr eaLnBrk="1" hangingPunct="1">
              <a:lnSpc>
                <a:spcPct val="90000"/>
              </a:lnSpc>
            </a:pPr>
            <a:r>
              <a:rPr lang="tr-TR" altLang="tr-TR" smtClean="0"/>
              <a:t>Gelişim dönemlerine uygun bilgiler verin.</a:t>
            </a:r>
          </a:p>
        </p:txBody>
      </p:sp>
      <p:pic>
        <p:nvPicPr>
          <p:cNvPr id="52228" name="Picture 4" descr="C:\Users\user\Desktop\ci resimler\i (47).jpg"/>
          <p:cNvPicPr>
            <a:picLocks noChangeAspect="1" noChangeArrowheads="1"/>
          </p:cNvPicPr>
          <p:nvPr/>
        </p:nvPicPr>
        <p:blipFill>
          <a:blip r:embed="rId3" cstate="print"/>
          <a:srcRect b="12000"/>
          <a:stretch>
            <a:fillRect/>
          </a:stretch>
        </p:blipFill>
        <p:spPr bwMode="auto">
          <a:xfrm>
            <a:off x="0" y="1000125"/>
            <a:ext cx="1643063" cy="15716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7239000" cy="5907056"/>
          </a:xfrm>
        </p:spPr>
        <p:txBody>
          <a:bodyPr>
            <a:normAutofit fontScale="92500" lnSpcReduction="20000"/>
          </a:bodyPr>
          <a:lstStyle/>
          <a:p>
            <a:pPr algn="just">
              <a:lnSpc>
                <a:spcPct val="150000"/>
              </a:lnSpc>
            </a:pPr>
            <a:r>
              <a:rPr lang="tr-TR" dirty="0" smtClean="0"/>
              <a:t>Yabancıların kişisel çıkarlarından ve kötü amaçlarından </a:t>
            </a:r>
            <a:r>
              <a:rPr lang="tr-TR" dirty="0" smtClean="0">
                <a:solidFill>
                  <a:schemeClr val="accent5">
                    <a:lumMod val="75000"/>
                  </a:schemeClr>
                </a:solidFill>
              </a:rPr>
              <a:t>habersizler</a:t>
            </a:r>
            <a:r>
              <a:rPr lang="tr-TR" dirty="0" smtClean="0"/>
              <a:t> ve </a:t>
            </a:r>
            <a:r>
              <a:rPr lang="tr-TR" dirty="0" smtClean="0">
                <a:solidFill>
                  <a:schemeClr val="accent5">
                    <a:lumMod val="75000"/>
                  </a:schemeClr>
                </a:solidFill>
              </a:rPr>
              <a:t>güvendikleri büyükler onlarla bu konularda konuşmaktan kaçınıyorlar.</a:t>
            </a:r>
          </a:p>
          <a:p>
            <a:pPr algn="just">
              <a:lnSpc>
                <a:spcPct val="150000"/>
              </a:lnSpc>
            </a:pPr>
            <a:endParaRPr lang="tr-TR" dirty="0" smtClean="0"/>
          </a:p>
          <a:p>
            <a:pPr algn="just">
              <a:lnSpc>
                <a:spcPct val="150000"/>
              </a:lnSpc>
            </a:pPr>
            <a:r>
              <a:rPr lang="tr-TR" dirty="0" smtClean="0"/>
              <a:t>En kötüsü ise karşılaştıkları </a:t>
            </a:r>
            <a:r>
              <a:rPr lang="tr-TR" dirty="0" smtClean="0">
                <a:solidFill>
                  <a:schemeClr val="accent5">
                    <a:lumMod val="75000"/>
                  </a:schemeClr>
                </a:solidFill>
              </a:rPr>
              <a:t>tehlike durumlarında ne yapacaklarını bilmiyorlar.</a:t>
            </a:r>
          </a:p>
          <a:p>
            <a:pPr algn="just">
              <a:lnSpc>
                <a:spcPct val="150000"/>
              </a:lnSpc>
            </a:pPr>
            <a:endParaRPr lang="tr-TR" dirty="0" smtClean="0"/>
          </a:p>
          <a:p>
            <a:pPr algn="just">
              <a:lnSpc>
                <a:spcPct val="150000"/>
              </a:lnSpc>
            </a:pPr>
            <a:r>
              <a:rPr lang="tr-TR" dirty="0" smtClean="0"/>
              <a:t>Ve büyüklerinin kızacağı endişesiyle, suçluluk, pişmanlık veya utançla yaşadıkları </a:t>
            </a:r>
            <a:r>
              <a:rPr lang="tr-TR" dirty="0" smtClean="0">
                <a:solidFill>
                  <a:schemeClr val="accent5">
                    <a:lumMod val="75000"/>
                  </a:schemeClr>
                </a:solidFill>
              </a:rPr>
              <a:t>tehlikeleri paylaşmıyorlar!</a:t>
            </a:r>
          </a:p>
          <a:p>
            <a:endParaRPr lang="tr-TR"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28625" y="285750"/>
            <a:ext cx="6043613" cy="1797050"/>
          </a:xfrm>
        </p:spPr>
        <p:txBody>
          <a:bodyPr/>
          <a:lstStyle/>
          <a:p>
            <a:pPr eaLnBrk="1" hangingPunct="1">
              <a:buFont typeface="Wingdings" pitchFamily="2" charset="2"/>
              <a:buNone/>
            </a:pPr>
            <a:r>
              <a:rPr lang="tr-TR" altLang="tr-TR" sz="3200" b="1" smtClean="0">
                <a:solidFill>
                  <a:srgbClr val="FF0000"/>
                </a:solidFill>
              </a:rPr>
              <a:t>2-Güvenliklerini sağlamayı öğretin:</a:t>
            </a:r>
          </a:p>
        </p:txBody>
      </p:sp>
      <p:sp>
        <p:nvSpPr>
          <p:cNvPr id="53251" name="Rectangle 3"/>
          <p:cNvSpPr>
            <a:spLocks noGrp="1" noChangeArrowheads="1"/>
          </p:cNvSpPr>
          <p:nvPr>
            <p:ph type="body" idx="4294967295"/>
          </p:nvPr>
        </p:nvSpPr>
        <p:spPr>
          <a:xfrm>
            <a:off x="611188" y="2214563"/>
            <a:ext cx="7432675" cy="3929062"/>
          </a:xfrm>
        </p:spPr>
        <p:txBody>
          <a:bodyPr/>
          <a:lstStyle/>
          <a:p>
            <a:pPr eaLnBrk="1" hangingPunct="1"/>
            <a:r>
              <a:rPr lang="tr-TR" altLang="tr-TR" sz="2800" smtClean="0"/>
              <a:t>Çocuklara güvende olma hakları olduğunu ve kimsenin bunu ellerinden alamayacağını söyleyin.</a:t>
            </a:r>
            <a:r>
              <a:rPr lang="tr-TR" altLang="tr-TR" sz="2800" smtClean="0">
                <a:solidFill>
                  <a:srgbClr val="FF0000"/>
                </a:solidFill>
              </a:rPr>
              <a:t> </a:t>
            </a:r>
          </a:p>
          <a:p>
            <a:pPr lvl="1" eaLnBrk="1" hangingPunct="1">
              <a:buFont typeface="Arial" charset="0"/>
              <a:buChar char="•"/>
            </a:pPr>
            <a:r>
              <a:rPr lang="tr-TR" altLang="tr-TR" smtClean="0"/>
              <a:t>Çocuklarınıza, güvenliklerini korumak için gerekirse kendilerine zarar veren kişiden kaçmak, yüksek sesle bağırmak ve onu tekmelemek gibi bazı kural dışı davranışlarda bulunabileceklerini anlatın.</a:t>
            </a:r>
            <a:endParaRPr lang="tr-TR" altLang="tr-TR" sz="2400" smtClean="0">
              <a:solidFill>
                <a:srgbClr val="FF0000"/>
              </a:solidFill>
            </a:endParaRPr>
          </a:p>
        </p:txBody>
      </p:sp>
      <p:pic>
        <p:nvPicPr>
          <p:cNvPr id="53252" name="Picture 5" descr="C:\Users\user\Desktop\ci resimler\i (44).jpg"/>
          <p:cNvPicPr>
            <a:picLocks noChangeAspect="1" noChangeArrowheads="1"/>
          </p:cNvPicPr>
          <p:nvPr/>
        </p:nvPicPr>
        <p:blipFill>
          <a:blip r:embed="rId2" cstate="print"/>
          <a:srcRect b="4166"/>
          <a:stretch>
            <a:fillRect/>
          </a:stretch>
        </p:blipFill>
        <p:spPr bwMode="auto">
          <a:xfrm>
            <a:off x="6929438" y="428625"/>
            <a:ext cx="1785937" cy="1643063"/>
          </a:xfrm>
          <a:prstGeom prst="rect">
            <a:avLst/>
          </a:prstGeom>
          <a:noFill/>
          <a:ln w="9525">
            <a:noFill/>
            <a:miter lim="800000"/>
            <a:headEnd/>
            <a:tailEnd/>
          </a:ln>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C:\Users\user\Desktop\ci resimler\i (45).jpg"/>
          <p:cNvPicPr>
            <a:picLocks noChangeAspect="1" noChangeArrowheads="1"/>
          </p:cNvPicPr>
          <p:nvPr/>
        </p:nvPicPr>
        <p:blipFill>
          <a:blip r:embed="rId2" cstate="print"/>
          <a:srcRect/>
          <a:stretch>
            <a:fillRect/>
          </a:stretch>
        </p:blipFill>
        <p:spPr bwMode="auto">
          <a:xfrm>
            <a:off x="0" y="2348880"/>
            <a:ext cx="2071687" cy="1928812"/>
          </a:xfrm>
          <a:prstGeom prst="rect">
            <a:avLst/>
          </a:prstGeom>
          <a:noFill/>
          <a:ln w="9525">
            <a:noFill/>
            <a:miter lim="800000"/>
            <a:headEnd/>
            <a:tailEnd/>
          </a:ln>
        </p:spPr>
      </p:pic>
      <p:sp>
        <p:nvSpPr>
          <p:cNvPr id="54275" name="Rectangle 3"/>
          <p:cNvSpPr>
            <a:spLocks noGrp="1" noChangeArrowheads="1"/>
          </p:cNvSpPr>
          <p:nvPr>
            <p:ph type="body" idx="4294967295"/>
          </p:nvPr>
        </p:nvSpPr>
        <p:spPr>
          <a:xfrm>
            <a:off x="2051720" y="1556792"/>
            <a:ext cx="5900738" cy="4525963"/>
          </a:xfrm>
        </p:spPr>
        <p:txBody>
          <a:bodyPr>
            <a:normAutofit fontScale="92500" lnSpcReduction="20000"/>
          </a:bodyPr>
          <a:lstStyle/>
          <a:p>
            <a:pPr eaLnBrk="1" hangingPunct="1"/>
            <a:r>
              <a:rPr lang="tr-TR" altLang="tr-TR" sz="2800" dirty="0" smtClean="0"/>
              <a:t>İnşaatlarda, boş, terk edilmiş evlerde, bodrumlarda, ailenin bilgisi olmadan oynamaması gerektiğini, ayrıca ailenden izinsiz arkadaş ve komşu evlerine gitmemesi gerektiğini öğretin.</a:t>
            </a:r>
          </a:p>
          <a:p>
            <a:pPr eaLnBrk="1" hangingPunct="1"/>
            <a:r>
              <a:rPr lang="tr-TR" altLang="tr-TR" sz="2800" dirty="0" smtClean="0"/>
              <a:t>Çevrede kötü insanlar olabileceği ve  kandırmak için çeşitli hikayelerle anlatabileceklerini ama buna inanmaması  gerektiğini öğretin.  “Annen kaza geçirdi; ben doktorum,seni yanına götüreceğim” vb…</a:t>
            </a:r>
          </a:p>
        </p:txBody>
      </p:sp>
      <p:sp>
        <p:nvSpPr>
          <p:cNvPr id="54276" name="Rectangle 2"/>
          <p:cNvSpPr>
            <a:spLocks noGrp="1" noChangeArrowheads="1"/>
          </p:cNvSpPr>
          <p:nvPr>
            <p:ph type="title" idx="4294967295"/>
          </p:nvPr>
        </p:nvSpPr>
        <p:spPr>
          <a:xfrm>
            <a:off x="304800" y="274638"/>
            <a:ext cx="8458200" cy="1143000"/>
          </a:xfrm>
        </p:spPr>
        <p:txBody>
          <a:bodyPr/>
          <a:lstStyle/>
          <a:p>
            <a:pPr eaLnBrk="1" hangingPunct="1">
              <a:buFont typeface="Wingdings" pitchFamily="2" charset="2"/>
              <a:buNone/>
            </a:pPr>
            <a:r>
              <a:rPr lang="tr-TR" altLang="tr-TR" sz="3200" b="1" smtClean="0">
                <a:solidFill>
                  <a:srgbClr val="FF0000"/>
                </a:solidFill>
              </a:rPr>
              <a:t>1-Güvenliklerini sağlamayı öğretin:</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1.mp3">
            <a:hlinkClick r:id="" action="ppaction://media"/>
          </p:cNvPr>
          <p:cNvPicPr>
            <a:picLocks noRot="1" noChangeAspect="1"/>
          </p:cNvPicPr>
          <p:nvPr>
            <a:audioFile r:link="rId1"/>
          </p:nvPr>
        </p:nvPicPr>
        <p:blipFill>
          <a:blip r:embed="rId3" cstate="print"/>
          <a:srcRect/>
          <a:stretch>
            <a:fillRect/>
          </a:stretch>
        </p:blipFill>
        <p:spPr bwMode="auto">
          <a:xfrm>
            <a:off x="4419600" y="3276600"/>
            <a:ext cx="304800" cy="304800"/>
          </a:xfrm>
          <a:prstGeom prst="rect">
            <a:avLst/>
          </a:prstGeom>
          <a:noFill/>
          <a:ln w="9525">
            <a:noFill/>
            <a:miter lim="800000"/>
            <a:headEnd/>
            <a:tailEnd/>
          </a:ln>
        </p:spPr>
      </p:pic>
      <p:pic>
        <p:nvPicPr>
          <p:cNvPr id="55299" name="Picture 2" descr="C:\Users\SerdaL\Desktop\5891_3.jpg"/>
          <p:cNvPicPr>
            <a:picLocks noChangeAspect="1" noChangeArrowheads="1"/>
          </p:cNvPicPr>
          <p:nvPr/>
        </p:nvPicPr>
        <p:blipFill>
          <a:blip r:embed="rId4" cstate="print"/>
          <a:srcRect/>
          <a:stretch>
            <a:fillRect/>
          </a:stretch>
        </p:blipFill>
        <p:spPr bwMode="auto">
          <a:xfrm>
            <a:off x="631825" y="765175"/>
            <a:ext cx="7880350" cy="49672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İçerik Yer Tutucusu"/>
          <p:cNvSpPr>
            <a:spLocks noGrp="1"/>
          </p:cNvSpPr>
          <p:nvPr>
            <p:ph idx="4294967295"/>
          </p:nvPr>
        </p:nvSpPr>
        <p:spPr>
          <a:xfrm>
            <a:off x="785813" y="2500313"/>
            <a:ext cx="7758112" cy="3128962"/>
          </a:xfrm>
        </p:spPr>
        <p:txBody>
          <a:bodyPr>
            <a:normAutofit lnSpcReduction="10000"/>
          </a:bodyPr>
          <a:lstStyle/>
          <a:p>
            <a:pPr eaLnBrk="1" hangingPunct="1"/>
            <a:r>
              <a:rPr lang="tr-TR" altLang="tr-TR" sz="2800" smtClean="0"/>
              <a:t>Sanal ortamlarda tanımadığınız insanlarla arkadaşlık yapmayın.</a:t>
            </a:r>
          </a:p>
          <a:p>
            <a:pPr eaLnBrk="1" hangingPunct="1"/>
            <a:r>
              <a:rPr lang="tr-TR" altLang="tr-TR" sz="2800" smtClean="0"/>
              <a:t>MSN ve Facebook’ta özel görüntülerinizi paylaşmayın tanımadığınız kişilerle görüntülü görüşme yapmayın. </a:t>
            </a:r>
          </a:p>
          <a:p>
            <a:pPr eaLnBrk="1" hangingPunct="1"/>
            <a:r>
              <a:rPr lang="tr-TR" altLang="tr-TR" sz="2800" smtClean="0"/>
              <a:t>Çok iyi tanımadığınız kişilerle baş başa vakit geçirmeyin.</a:t>
            </a:r>
          </a:p>
          <a:p>
            <a:pPr eaLnBrk="1" hangingPunct="1"/>
            <a:endParaRPr lang="tr-TR" altLang="tr-TR" smtClean="0"/>
          </a:p>
        </p:txBody>
      </p:sp>
      <p:sp>
        <p:nvSpPr>
          <p:cNvPr id="56324" name="Rectangle 2"/>
          <p:cNvSpPr>
            <a:spLocks noGrp="1" noChangeArrowheads="1"/>
          </p:cNvSpPr>
          <p:nvPr>
            <p:ph type="title" idx="4294967295"/>
          </p:nvPr>
        </p:nvSpPr>
        <p:spPr>
          <a:xfrm>
            <a:off x="304800" y="274638"/>
            <a:ext cx="8382000" cy="1143000"/>
          </a:xfrm>
        </p:spPr>
        <p:txBody>
          <a:bodyPr/>
          <a:lstStyle/>
          <a:p>
            <a:pPr eaLnBrk="1" hangingPunct="1">
              <a:buFont typeface="Wingdings" pitchFamily="2" charset="2"/>
              <a:buNone/>
            </a:pPr>
            <a:r>
              <a:rPr lang="tr-TR" altLang="tr-TR" sz="3600" b="1" dirty="0" smtClean="0">
                <a:solidFill>
                  <a:srgbClr val="FF0000"/>
                </a:solidFill>
              </a:rPr>
              <a:t>2-Güvenliklerini sağlamayı öğretin:</a:t>
            </a:r>
          </a:p>
        </p:txBody>
      </p:sp>
      <p:pic>
        <p:nvPicPr>
          <p:cNvPr id="56325" name="Picture 6" descr="C:\Users\user\Desktop\ci resimler\i (26).jpg"/>
          <p:cNvPicPr>
            <a:picLocks noChangeAspect="1" noChangeArrowheads="1"/>
          </p:cNvPicPr>
          <p:nvPr/>
        </p:nvPicPr>
        <p:blipFill>
          <a:blip r:embed="rId2" cstate="print"/>
          <a:srcRect/>
          <a:stretch>
            <a:fillRect/>
          </a:stretch>
        </p:blipFill>
        <p:spPr bwMode="auto">
          <a:xfrm>
            <a:off x="5508104" y="5085184"/>
            <a:ext cx="1905000" cy="1428750"/>
          </a:xfrm>
          <a:prstGeom prst="rect">
            <a:avLst/>
          </a:prstGeom>
          <a:noFill/>
          <a:ln w="9525">
            <a:noFill/>
            <a:miter lim="800000"/>
            <a:headEnd/>
            <a:tailEnd/>
          </a:ln>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İçerik Yer Tutucusu"/>
          <p:cNvSpPr>
            <a:spLocks noGrp="1"/>
          </p:cNvSpPr>
          <p:nvPr>
            <p:ph idx="4294967295"/>
          </p:nvPr>
        </p:nvSpPr>
        <p:spPr/>
        <p:txBody>
          <a:bodyPr>
            <a:normAutofit fontScale="92500"/>
          </a:bodyPr>
          <a:lstStyle/>
          <a:p>
            <a:pPr eaLnBrk="1" hangingPunct="1"/>
            <a:r>
              <a:rPr lang="tr-TR" altLang="tr-TR" sz="3000" smtClean="0"/>
              <a:t>Ailenizin haberi olmadan kafelere,internet kafelere oyun salonlarına gitmeyin.</a:t>
            </a:r>
          </a:p>
          <a:p>
            <a:pPr eaLnBrk="1" hangingPunct="1"/>
            <a:r>
              <a:rPr lang="tr-TR" altLang="tr-TR" sz="3000" smtClean="0"/>
              <a:t>Ailenizin bilgisi dahilinde gittiğinizde de yediklerinize ve içtiklerinize dikkat edin.</a:t>
            </a:r>
          </a:p>
          <a:p>
            <a:pPr eaLnBrk="1" hangingPunct="1"/>
            <a:r>
              <a:rPr lang="tr-TR" altLang="tr-TR" sz="3000" smtClean="0"/>
              <a:t>Tanımadığınız ve güvenmediğiniz kişilerden ağrı kesici vs. ilaç alıp içmeyin.</a:t>
            </a:r>
          </a:p>
          <a:p>
            <a:pPr eaLnBrk="1" hangingPunct="1"/>
            <a:r>
              <a:rPr lang="tr-TR" altLang="tr-TR" sz="3000" smtClean="0"/>
              <a:t>Geceleri geç saatte sokakta </a:t>
            </a:r>
          </a:p>
          <a:p>
            <a:pPr eaLnBrk="1" hangingPunct="1">
              <a:buFont typeface="Arial" charset="0"/>
              <a:buNone/>
            </a:pPr>
            <a:r>
              <a:rPr lang="tr-TR" altLang="tr-TR" sz="3000" smtClean="0"/>
              <a:t>	yalnız başınıza kalmayın.</a:t>
            </a:r>
          </a:p>
        </p:txBody>
      </p:sp>
      <p:sp>
        <p:nvSpPr>
          <p:cNvPr id="57347" name="Rectangle 2"/>
          <p:cNvSpPr>
            <a:spLocks noGrp="1" noChangeArrowheads="1"/>
          </p:cNvSpPr>
          <p:nvPr>
            <p:ph type="title" idx="4294967295"/>
          </p:nvPr>
        </p:nvSpPr>
        <p:spPr>
          <a:xfrm>
            <a:off x="304800" y="274638"/>
            <a:ext cx="8382000" cy="1143000"/>
          </a:xfrm>
        </p:spPr>
        <p:txBody>
          <a:bodyPr/>
          <a:lstStyle/>
          <a:p>
            <a:pPr eaLnBrk="1" hangingPunct="1">
              <a:buFont typeface="Wingdings" pitchFamily="2" charset="2"/>
              <a:buNone/>
            </a:pPr>
            <a:r>
              <a:rPr lang="tr-TR" altLang="tr-TR" sz="3200" b="1" smtClean="0">
                <a:solidFill>
                  <a:srgbClr val="FF0000"/>
                </a:solidFill>
              </a:rPr>
              <a:t>2-Güvenliklerini sağlamayı öğretin:</a:t>
            </a:r>
          </a:p>
        </p:txBody>
      </p:sp>
      <p:pic>
        <p:nvPicPr>
          <p:cNvPr id="57348" name="3 Resim" descr="slide0001_image004.jpg"/>
          <p:cNvPicPr>
            <a:picLocks noChangeAspect="1"/>
          </p:cNvPicPr>
          <p:nvPr/>
        </p:nvPicPr>
        <p:blipFill>
          <a:blip r:embed="rId2" cstate="print"/>
          <a:srcRect b="19118"/>
          <a:stretch>
            <a:fillRect/>
          </a:stretch>
        </p:blipFill>
        <p:spPr bwMode="auto">
          <a:xfrm rot="10413856" flipV="1">
            <a:off x="6940550" y="5068888"/>
            <a:ext cx="2136775" cy="1311275"/>
          </a:xfrm>
          <a:prstGeom prst="rect">
            <a:avLst/>
          </a:prstGeom>
          <a:noFill/>
          <a:ln w="9525">
            <a:noFill/>
            <a:miter lim="800000"/>
            <a:headEnd/>
            <a:tailEnd/>
          </a:ln>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tr-TR" altLang="tr-TR" sz="3200" b="1" smtClean="0">
                <a:solidFill>
                  <a:srgbClr val="FF0000"/>
                </a:solidFill>
              </a:rPr>
              <a:t>3-Bedenlerini korumayı öğretin;</a:t>
            </a:r>
          </a:p>
        </p:txBody>
      </p:sp>
      <p:sp>
        <p:nvSpPr>
          <p:cNvPr id="58371" name="Rectangle 3"/>
          <p:cNvSpPr>
            <a:spLocks noGrp="1" noChangeArrowheads="1"/>
          </p:cNvSpPr>
          <p:nvPr>
            <p:ph type="body" idx="4294967295"/>
          </p:nvPr>
        </p:nvSpPr>
        <p:spPr>
          <a:xfrm>
            <a:off x="533400" y="2209800"/>
            <a:ext cx="8229600" cy="2362200"/>
          </a:xfrm>
        </p:spPr>
        <p:txBody>
          <a:bodyPr/>
          <a:lstStyle/>
          <a:p>
            <a:pPr eaLnBrk="1" hangingPunct="1">
              <a:buFont typeface="Wingdings" pitchFamily="2" charset="2"/>
              <a:buNone/>
            </a:pPr>
            <a:r>
              <a:rPr lang="tr-TR" altLang="tr-TR" smtClean="0"/>
              <a:t>    </a:t>
            </a:r>
            <a:r>
              <a:rPr lang="tr-TR" altLang="tr-TR" sz="2800" smtClean="0"/>
              <a:t>Çocuklarınıza bedenlerinin kendilerine ait olduğunu,özellikle iç çamaşırları ile kapatılan bölgelerin çok özel bölgeler olduğunu ve kimsenin bu bölgelere dokunma hakkının olmadığını anlatın. </a:t>
            </a:r>
          </a:p>
        </p:txBody>
      </p:sp>
      <p:pic>
        <p:nvPicPr>
          <p:cNvPr id="58372" name="3 Resim" descr="slide0001_image004.jpg"/>
          <p:cNvPicPr>
            <a:picLocks noChangeAspect="1"/>
          </p:cNvPicPr>
          <p:nvPr/>
        </p:nvPicPr>
        <p:blipFill>
          <a:blip r:embed="rId2" cstate="print"/>
          <a:srcRect b="19118"/>
          <a:stretch>
            <a:fillRect/>
          </a:stretch>
        </p:blipFill>
        <p:spPr bwMode="auto">
          <a:xfrm rot="9447613" flipV="1">
            <a:off x="6940550" y="5068888"/>
            <a:ext cx="2136775" cy="1311275"/>
          </a:xfrm>
          <a:prstGeom prst="rect">
            <a:avLst/>
          </a:prstGeom>
          <a:noFill/>
          <a:ln w="9525">
            <a:noFill/>
            <a:miter lim="800000"/>
            <a:headEnd/>
            <a:tailEnd/>
          </a:ln>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İçerik Yer Tutucusu"/>
          <p:cNvSpPr>
            <a:spLocks noGrp="1"/>
          </p:cNvSpPr>
          <p:nvPr>
            <p:ph idx="4294967295"/>
          </p:nvPr>
        </p:nvSpPr>
        <p:spPr/>
        <p:txBody>
          <a:bodyPr/>
          <a:lstStyle/>
          <a:p>
            <a:pPr eaLnBrk="1" hangingPunct="1"/>
            <a:r>
              <a:rPr lang="tr-TR" altLang="tr-TR" b="1" smtClean="0"/>
              <a:t>..senin denize girerken mayo ile örttüğün bölgelerin özel bölgelerindir.</a:t>
            </a:r>
          </a:p>
          <a:p>
            <a:pPr eaLnBrk="1" hangingPunct="1"/>
            <a:endParaRPr lang="tr-TR" altLang="tr-TR" b="1" smtClean="0"/>
          </a:p>
        </p:txBody>
      </p:sp>
      <p:pic>
        <p:nvPicPr>
          <p:cNvPr id="59395" name="Picture 2" descr="C:\Users\SerdaL\Desktop\emerson-jrb_medium.jpg"/>
          <p:cNvPicPr>
            <a:picLocks noChangeAspect="1" noChangeArrowheads="1"/>
          </p:cNvPicPr>
          <p:nvPr/>
        </p:nvPicPr>
        <p:blipFill>
          <a:blip r:embed="rId2" cstate="print"/>
          <a:srcRect/>
          <a:stretch>
            <a:fillRect/>
          </a:stretch>
        </p:blipFill>
        <p:spPr bwMode="auto">
          <a:xfrm>
            <a:off x="1828800" y="3429000"/>
            <a:ext cx="1905000" cy="1905000"/>
          </a:xfrm>
          <a:prstGeom prst="rect">
            <a:avLst/>
          </a:prstGeom>
          <a:noFill/>
          <a:ln w="9525">
            <a:noFill/>
            <a:miter lim="800000"/>
            <a:headEnd/>
            <a:tailEnd/>
          </a:ln>
        </p:spPr>
      </p:pic>
      <p:pic>
        <p:nvPicPr>
          <p:cNvPr id="59396" name="Picture 5" descr="2311">
            <a:hlinkClick r:id="rId3"/>
          </p:cNvPr>
          <p:cNvPicPr>
            <a:picLocks noChangeAspect="1" noChangeArrowheads="1"/>
          </p:cNvPicPr>
          <p:nvPr/>
        </p:nvPicPr>
        <p:blipFill>
          <a:blip r:embed="rId4" cstate="print"/>
          <a:srcRect/>
          <a:stretch>
            <a:fillRect/>
          </a:stretch>
        </p:blipFill>
        <p:spPr bwMode="auto">
          <a:xfrm>
            <a:off x="4724400" y="3276600"/>
            <a:ext cx="1751013" cy="2133600"/>
          </a:xfrm>
          <a:prstGeom prst="rect">
            <a:avLst/>
          </a:prstGeom>
          <a:noFill/>
          <a:ln w="9525">
            <a:noFill/>
            <a:miter lim="800000"/>
            <a:headEnd/>
            <a:tailEnd/>
          </a:ln>
        </p:spPr>
      </p:pic>
      <p:sp>
        <p:nvSpPr>
          <p:cNvPr id="59398" name="Rectangle 2"/>
          <p:cNvSpPr>
            <a:spLocks noGrp="1" noChangeArrowheads="1"/>
          </p:cNvSpPr>
          <p:nvPr>
            <p:ph type="title" idx="4294967295"/>
          </p:nvPr>
        </p:nvSpPr>
        <p:spPr/>
        <p:txBody>
          <a:bodyPr/>
          <a:lstStyle/>
          <a:p>
            <a:pPr eaLnBrk="1" hangingPunct="1"/>
            <a:r>
              <a:rPr lang="tr-TR" altLang="tr-TR" sz="3600" b="1" smtClean="0">
                <a:solidFill>
                  <a:srgbClr val="FF0000"/>
                </a:solidFill>
              </a:rPr>
              <a:t>3-Bedenlerini korumayı öğretin;</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1285875" y="1571625"/>
            <a:ext cx="6781800" cy="4525963"/>
          </a:xfrm>
        </p:spPr>
        <p:txBody>
          <a:bodyPr>
            <a:normAutofit/>
          </a:bodyPr>
          <a:lstStyle/>
          <a:p>
            <a:pPr algn="just" eaLnBrk="1" hangingPunct="1">
              <a:buFont typeface="Wingdings" pitchFamily="2" charset="2"/>
              <a:buNone/>
            </a:pPr>
            <a:r>
              <a:rPr lang="tr-TR" altLang="tr-TR" sz="2800" b="1" dirty="0" smtClean="0"/>
              <a:t>Dokunulmayı reddetmeyi ve sınırlar koymayı öğretin:</a:t>
            </a:r>
          </a:p>
          <a:p>
            <a:pPr algn="just" eaLnBrk="1" hangingPunct="1">
              <a:buFont typeface="Wingdings" pitchFamily="2" charset="2"/>
              <a:buNone/>
            </a:pPr>
            <a:r>
              <a:rPr lang="tr-TR" altLang="tr-TR" sz="2800" b="1" dirty="0" smtClean="0"/>
              <a:t>  	Çocuğunuza bedeninin kendisine ait olduğunu, ellenmek veya öpülmek istemiyorsa buna hayır deme hakkının olduğunu öğretin. </a:t>
            </a:r>
          </a:p>
          <a:p>
            <a:pPr eaLnBrk="1" hangingPunct="1">
              <a:buFont typeface="Wingdings" pitchFamily="2" charset="2"/>
              <a:buNone/>
            </a:pPr>
            <a:endParaRPr lang="tr-TR" altLang="tr-TR" sz="2000" b="1" dirty="0" smtClean="0"/>
          </a:p>
          <a:p>
            <a:pPr eaLnBrk="1" hangingPunct="1">
              <a:buFont typeface="Wingdings" pitchFamily="2" charset="2"/>
              <a:buNone/>
            </a:pPr>
            <a:r>
              <a:rPr lang="tr-TR" altLang="tr-TR" sz="2000" b="1" dirty="0" smtClean="0"/>
              <a:t>  </a:t>
            </a:r>
          </a:p>
        </p:txBody>
      </p:sp>
      <p:sp>
        <p:nvSpPr>
          <p:cNvPr id="60420" name="Rectangle 2"/>
          <p:cNvSpPr>
            <a:spLocks noGrp="1" noChangeArrowheads="1"/>
          </p:cNvSpPr>
          <p:nvPr>
            <p:ph type="title" idx="4294967295"/>
          </p:nvPr>
        </p:nvSpPr>
        <p:spPr/>
        <p:txBody>
          <a:bodyPr/>
          <a:lstStyle/>
          <a:p>
            <a:pPr eaLnBrk="1" hangingPunct="1"/>
            <a:r>
              <a:rPr lang="tr-TR" altLang="tr-TR" sz="3600" b="1" smtClean="0">
                <a:solidFill>
                  <a:srgbClr val="FF0000"/>
                </a:solidFill>
              </a:rPr>
              <a:t>3-Bedenlerini korumayı öğretin;</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a:xfrm>
            <a:off x="428625" y="285750"/>
            <a:ext cx="8229600" cy="1143000"/>
          </a:xfrm>
        </p:spPr>
        <p:txBody>
          <a:bodyPr/>
          <a:lstStyle/>
          <a:p>
            <a:pPr eaLnBrk="1" hangingPunct="1"/>
            <a:r>
              <a:rPr lang="tr-TR" sz="3600" b="1" smtClean="0">
                <a:solidFill>
                  <a:srgbClr val="FF0000"/>
                </a:solidFill>
              </a:rPr>
              <a:t>İyi Dokunma – Kötü Dokunma</a:t>
            </a:r>
          </a:p>
        </p:txBody>
      </p:sp>
      <p:sp>
        <p:nvSpPr>
          <p:cNvPr id="61443" name="Rectangle 5"/>
          <p:cNvSpPr>
            <a:spLocks noGrp="1" noChangeArrowheads="1"/>
          </p:cNvSpPr>
          <p:nvPr>
            <p:ph type="body" sz="half" idx="4294967295"/>
          </p:nvPr>
        </p:nvSpPr>
        <p:spPr>
          <a:xfrm>
            <a:off x="457200" y="1600200"/>
            <a:ext cx="4038600" cy="4525963"/>
          </a:xfrm>
        </p:spPr>
        <p:txBody>
          <a:bodyPr/>
          <a:lstStyle/>
          <a:p>
            <a:pPr eaLnBrk="1" hangingPunct="1">
              <a:lnSpc>
                <a:spcPct val="90000"/>
              </a:lnSpc>
            </a:pPr>
            <a:r>
              <a:rPr lang="tr-TR" altLang="tr-TR" sz="2800" smtClean="0"/>
              <a:t>Çocuğumuza, kimlerin kendisine dokunabileceğine, öpebileceğine ve sarılabileceğine kendisinin karar verme ve “hayır” deme hakkını vermeli, bu hakkının olduğunu bilmesini sağlamalıyız</a:t>
            </a:r>
          </a:p>
        </p:txBody>
      </p:sp>
      <p:sp>
        <p:nvSpPr>
          <p:cNvPr id="61444" name="Rectangle 6"/>
          <p:cNvSpPr>
            <a:spLocks noGrp="1" noChangeArrowheads="1"/>
          </p:cNvSpPr>
          <p:nvPr>
            <p:ph type="body" sz="half" idx="4294967295"/>
          </p:nvPr>
        </p:nvSpPr>
        <p:spPr>
          <a:xfrm>
            <a:off x="4427984" y="1700213"/>
            <a:ext cx="3600400" cy="4425950"/>
          </a:xfrm>
        </p:spPr>
        <p:txBody>
          <a:bodyPr/>
          <a:lstStyle/>
          <a:p>
            <a:pPr eaLnBrk="1" hangingPunct="1"/>
            <a:r>
              <a:rPr lang="tr-TR" altLang="tr-TR" sz="2800" dirty="0" smtClean="0"/>
              <a:t>Herhangi birinin uygunsuz bir şekilde dokunması halinde yapabileceklerini öğretmeliyiz. </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C:\Users\user\Desktop\ci resimler\i (20).jpg"/>
          <p:cNvPicPr>
            <a:picLocks noChangeAspect="1" noChangeArrowheads="1"/>
          </p:cNvPicPr>
          <p:nvPr/>
        </p:nvPicPr>
        <p:blipFill>
          <a:blip r:embed="rId2" cstate="print"/>
          <a:srcRect/>
          <a:stretch>
            <a:fillRect/>
          </a:stretch>
        </p:blipFill>
        <p:spPr bwMode="auto">
          <a:xfrm>
            <a:off x="285750" y="285750"/>
            <a:ext cx="2447925" cy="1857375"/>
          </a:xfrm>
          <a:prstGeom prst="rect">
            <a:avLst/>
          </a:prstGeom>
          <a:noFill/>
          <a:ln w="9525">
            <a:noFill/>
            <a:miter lim="800000"/>
            <a:headEnd/>
            <a:tailEnd/>
          </a:ln>
        </p:spPr>
      </p:pic>
      <p:sp>
        <p:nvSpPr>
          <p:cNvPr id="62467" name="Rectangle 2"/>
          <p:cNvSpPr>
            <a:spLocks noGrp="1" noChangeArrowheads="1"/>
          </p:cNvSpPr>
          <p:nvPr>
            <p:ph type="title" idx="4294967295"/>
          </p:nvPr>
        </p:nvSpPr>
        <p:spPr>
          <a:xfrm>
            <a:off x="2428875" y="785813"/>
            <a:ext cx="6257925" cy="1143000"/>
          </a:xfrm>
        </p:spPr>
        <p:txBody>
          <a:bodyPr/>
          <a:lstStyle/>
          <a:p>
            <a:pPr eaLnBrk="1" hangingPunct="1"/>
            <a:r>
              <a:rPr lang="tr-TR" altLang="tr-TR" b="1" smtClean="0">
                <a:solidFill>
                  <a:srgbClr val="FF0000"/>
                </a:solidFill>
              </a:rPr>
              <a:t>İyi Dokunma</a:t>
            </a:r>
          </a:p>
        </p:txBody>
      </p:sp>
      <p:sp>
        <p:nvSpPr>
          <p:cNvPr id="62468" name="Rectangle 3"/>
          <p:cNvSpPr>
            <a:spLocks noGrp="1" noChangeArrowheads="1"/>
          </p:cNvSpPr>
          <p:nvPr>
            <p:ph type="body" idx="4294967295"/>
          </p:nvPr>
        </p:nvSpPr>
        <p:spPr>
          <a:xfrm>
            <a:off x="457200" y="2286000"/>
            <a:ext cx="7715200" cy="3840163"/>
          </a:xfrm>
        </p:spPr>
        <p:txBody>
          <a:bodyPr/>
          <a:lstStyle/>
          <a:p>
            <a:pPr eaLnBrk="1" hangingPunct="1"/>
            <a:r>
              <a:rPr lang="tr-TR" altLang="tr-TR" sz="2800" b="1" dirty="0" smtClean="0"/>
              <a:t>Sevdiğin kişilerin sarılması ve öpmesi güzel bir şeydir</a:t>
            </a:r>
          </a:p>
          <a:p>
            <a:pPr lvl="1" eaLnBrk="1" hangingPunct="1"/>
            <a:r>
              <a:rPr lang="tr-TR" altLang="tr-TR" b="1" dirty="0" smtClean="0"/>
              <a:t>Uyandığında annenin sana sarılması ve öpmesi</a:t>
            </a:r>
          </a:p>
          <a:p>
            <a:pPr lvl="1" eaLnBrk="1" hangingPunct="1"/>
            <a:r>
              <a:rPr lang="tr-TR" altLang="tr-TR" b="1" dirty="0" smtClean="0"/>
              <a:t>Babanın iyi geceler dilemek için sarılması ve öpmesi</a:t>
            </a:r>
          </a:p>
          <a:p>
            <a:pPr lvl="1" eaLnBrk="1" hangingPunct="1"/>
            <a:r>
              <a:rPr lang="tr-TR" altLang="tr-TR" b="1" dirty="0" smtClean="0"/>
              <a:t>Anneanne ve dedenin ziyarete geldiklerinde herkesin birbirini kucaklaması ve öpmesi</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5701248"/>
          </a:xfrm>
        </p:spPr>
        <p:txBody>
          <a:bodyPr>
            <a:normAutofit fontScale="90000"/>
          </a:bodyPr>
          <a:lstStyle/>
          <a:p>
            <a:pPr algn="ctr">
              <a:lnSpc>
                <a:spcPct val="150000"/>
              </a:lnSpc>
            </a:pPr>
            <a:r>
              <a:rPr lang="tr-TR" dirty="0" smtClean="0"/>
              <a:t>BÖYLE DURUMLARDA ÇOCUKLARIN</a:t>
            </a:r>
            <a:br>
              <a:rPr lang="tr-TR" dirty="0" smtClean="0"/>
            </a:br>
            <a:r>
              <a:rPr lang="tr-TR" u="sng" dirty="0" smtClean="0"/>
              <a:t>İHMAL</a:t>
            </a:r>
            <a:r>
              <a:rPr lang="tr-TR" dirty="0" smtClean="0"/>
              <a:t> VE/VEYA </a:t>
            </a:r>
            <a:r>
              <a:rPr lang="tr-TR" u="sng" dirty="0" smtClean="0"/>
              <a:t>İSTİSMAR</a:t>
            </a:r>
            <a:r>
              <a:rPr lang="tr-TR" dirty="0" smtClean="0"/>
              <a:t> EDİLDİKLERİ İFADE EDİLİR.</a:t>
            </a:r>
            <a:br>
              <a:rPr lang="tr-TR" dirty="0" smtClean="0"/>
            </a:br>
            <a:r>
              <a:rPr lang="tr-TR" dirty="0" smtClean="0"/>
              <a:t/>
            </a:r>
            <a:br>
              <a:rPr lang="tr-TR" dirty="0" smtClean="0"/>
            </a:br>
            <a:r>
              <a:rPr lang="tr-TR" dirty="0" smtClean="0"/>
              <a:t>PEKİ GERÇEKTEN</a:t>
            </a:r>
            <a:br>
              <a:rPr lang="tr-TR" dirty="0" smtClean="0"/>
            </a:br>
            <a:r>
              <a:rPr lang="tr-TR" dirty="0" smtClean="0"/>
              <a:t>“</a:t>
            </a:r>
            <a:r>
              <a:rPr lang="tr-TR" u="sng" dirty="0" smtClean="0"/>
              <a:t>İHMAL VE İSTİSMAR</a:t>
            </a:r>
            <a:r>
              <a:rPr lang="tr-TR" dirty="0" smtClean="0"/>
              <a:t>”</a:t>
            </a:r>
            <a:br>
              <a:rPr lang="tr-TR" dirty="0" smtClean="0"/>
            </a:br>
            <a:r>
              <a:rPr lang="tr-TR" dirty="0" smtClean="0"/>
              <a:t>NEDİR?</a:t>
            </a:r>
            <a:endParaRPr lang="tr-TR"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C:\Users\user\Desktop\ci resimler\i (38).jpg"/>
          <p:cNvPicPr>
            <a:picLocks noChangeAspect="1" noChangeArrowheads="1"/>
          </p:cNvPicPr>
          <p:nvPr/>
        </p:nvPicPr>
        <p:blipFill>
          <a:blip r:embed="rId2" cstate="print"/>
          <a:srcRect/>
          <a:stretch>
            <a:fillRect/>
          </a:stretch>
        </p:blipFill>
        <p:spPr bwMode="auto">
          <a:xfrm>
            <a:off x="285750" y="357188"/>
            <a:ext cx="1143000" cy="2071687"/>
          </a:xfrm>
          <a:prstGeom prst="rect">
            <a:avLst/>
          </a:prstGeom>
          <a:noFill/>
          <a:ln w="9525">
            <a:noFill/>
            <a:miter lim="800000"/>
            <a:headEnd/>
            <a:tailEnd/>
          </a:ln>
        </p:spPr>
      </p:pic>
      <p:sp>
        <p:nvSpPr>
          <p:cNvPr id="63491" name="Rectangle 2"/>
          <p:cNvSpPr>
            <a:spLocks noGrp="1" noChangeArrowheads="1"/>
          </p:cNvSpPr>
          <p:nvPr>
            <p:ph type="title" idx="4294967295"/>
          </p:nvPr>
        </p:nvSpPr>
        <p:spPr>
          <a:xfrm>
            <a:off x="1331640" y="260648"/>
            <a:ext cx="7239000" cy="1143000"/>
          </a:xfrm>
        </p:spPr>
        <p:txBody>
          <a:bodyPr/>
          <a:lstStyle/>
          <a:p>
            <a:pPr eaLnBrk="1" hangingPunct="1"/>
            <a:r>
              <a:rPr lang="tr-TR" altLang="tr-TR" sz="3600" b="1" dirty="0" smtClean="0">
                <a:solidFill>
                  <a:srgbClr val="FF0000"/>
                </a:solidFill>
              </a:rPr>
              <a:t>Kötü Dokunma</a:t>
            </a:r>
          </a:p>
        </p:txBody>
      </p:sp>
      <p:sp>
        <p:nvSpPr>
          <p:cNvPr id="63492" name="Rectangle 3"/>
          <p:cNvSpPr>
            <a:spLocks noGrp="1" noChangeArrowheads="1"/>
          </p:cNvSpPr>
          <p:nvPr>
            <p:ph type="body" idx="4294967295"/>
          </p:nvPr>
        </p:nvSpPr>
        <p:spPr>
          <a:xfrm>
            <a:off x="928688" y="1524000"/>
            <a:ext cx="7834312" cy="4525963"/>
          </a:xfrm>
        </p:spPr>
        <p:txBody>
          <a:bodyPr>
            <a:normAutofit lnSpcReduction="10000"/>
          </a:bodyPr>
          <a:lstStyle/>
          <a:p>
            <a:pPr eaLnBrk="1" hangingPunct="1">
              <a:lnSpc>
                <a:spcPct val="90000"/>
              </a:lnSpc>
            </a:pPr>
            <a:r>
              <a:rPr lang="tr-TR" altLang="tr-TR" sz="2800" smtClean="0"/>
              <a:t>Kendini rahatsız hissetmene neden olan dokunmalar genellikle kötü dokunmalardır.</a:t>
            </a:r>
          </a:p>
          <a:p>
            <a:pPr eaLnBrk="1" hangingPunct="1">
              <a:lnSpc>
                <a:spcPct val="90000"/>
              </a:lnSpc>
            </a:pPr>
            <a:r>
              <a:rPr lang="tr-TR" altLang="tr-TR" sz="2800" smtClean="0"/>
              <a:t>Birisi sana istemediğin bir şekilde dokunduğunda bunu gizlemek zorunda değilsin. </a:t>
            </a:r>
          </a:p>
          <a:p>
            <a:pPr eaLnBrk="1" hangingPunct="1">
              <a:lnSpc>
                <a:spcPct val="90000"/>
              </a:lnSpc>
            </a:pPr>
            <a:r>
              <a:rPr lang="tr-TR" altLang="tr-TR" sz="2800" smtClean="0"/>
              <a:t>Kendinin kötü olduğunu düşünme. Kötü olan sen değil, sana kötü bir şekilde dokunan kişidir.</a:t>
            </a:r>
          </a:p>
          <a:p>
            <a:pPr eaLnBrk="1" hangingPunct="1">
              <a:lnSpc>
                <a:spcPct val="90000"/>
              </a:lnSpc>
            </a:pPr>
            <a:r>
              <a:rPr lang="tr-TR" altLang="tr-TR" sz="2800" smtClean="0"/>
              <a:t>Bedenin sana aittir. Sen istemiyorsan kimse sana dokunmamalıdır. </a:t>
            </a:r>
          </a:p>
          <a:p>
            <a:pPr eaLnBrk="1" hangingPunct="1">
              <a:lnSpc>
                <a:spcPct val="90000"/>
              </a:lnSpc>
            </a:pPr>
            <a:r>
              <a:rPr lang="tr-TR" altLang="tr-TR" sz="2800" smtClean="0"/>
              <a:t>Kötü dokunmanın ne olduğunu bilmek ister misin?</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C:\Users\user\Desktop\ci resimler\i (31).jpg"/>
          <p:cNvPicPr>
            <a:picLocks noChangeAspect="1" noChangeArrowheads="1"/>
          </p:cNvPicPr>
          <p:nvPr/>
        </p:nvPicPr>
        <p:blipFill>
          <a:blip r:embed="rId2" cstate="print"/>
          <a:srcRect/>
          <a:stretch>
            <a:fillRect/>
          </a:stretch>
        </p:blipFill>
        <p:spPr bwMode="auto">
          <a:xfrm>
            <a:off x="214313" y="285750"/>
            <a:ext cx="1704975" cy="2000250"/>
          </a:xfrm>
          <a:prstGeom prst="rect">
            <a:avLst/>
          </a:prstGeom>
          <a:noFill/>
          <a:ln w="9525">
            <a:noFill/>
            <a:miter lim="800000"/>
            <a:headEnd/>
            <a:tailEnd/>
          </a:ln>
        </p:spPr>
      </p:pic>
      <p:sp>
        <p:nvSpPr>
          <p:cNvPr id="65539" name="Rectangle 3"/>
          <p:cNvSpPr>
            <a:spLocks noGrp="1" noChangeArrowheads="1"/>
          </p:cNvSpPr>
          <p:nvPr>
            <p:ph type="body" idx="4294967295"/>
          </p:nvPr>
        </p:nvSpPr>
        <p:spPr>
          <a:xfrm>
            <a:off x="1714500" y="1447800"/>
            <a:ext cx="6500813" cy="4800600"/>
          </a:xfrm>
        </p:spPr>
        <p:txBody>
          <a:bodyPr/>
          <a:lstStyle/>
          <a:p>
            <a:pPr eaLnBrk="1" hangingPunct="1"/>
            <a:r>
              <a:rPr lang="tr-TR" altLang="tr-TR" sz="2800" smtClean="0"/>
              <a:t>“Böyle bir durum ne olursa olsun sizin suçunuz olamaz. Yapılan şey kısa bir süre insanda hoş duygular uyandırabilir. Bir an bundan hoşlansanız, hatta size söylenenleri bilmediğiniz bir nedenle yapsanız dahi BU SİZİ ASLA SUÇ ORTAĞI YAPMAZ. Çünkü SİZ ÇOCUKSUNUZ VE BÖYLE DURUMLARDA ASLA SUÇLU OLAMAZSINIZ. BUNUN DIŞINDA BAŞKA BİR GERÇEK YOKTUR” </a:t>
            </a:r>
            <a:endParaRPr lang="tr-TR" altLang="tr-TR" sz="2800" b="1" u="sng" smtClean="0"/>
          </a:p>
        </p:txBody>
      </p:sp>
      <p:sp>
        <p:nvSpPr>
          <p:cNvPr id="65540" name="Rectangle 2"/>
          <p:cNvSpPr txBox="1">
            <a:spLocks noChangeArrowheads="1"/>
          </p:cNvSpPr>
          <p:nvPr/>
        </p:nvSpPr>
        <p:spPr bwMode="auto">
          <a:xfrm>
            <a:off x="609600" y="427038"/>
            <a:ext cx="8229600" cy="182562"/>
          </a:xfrm>
          <a:prstGeom prst="rect">
            <a:avLst/>
          </a:prstGeom>
          <a:noFill/>
          <a:ln w="9525">
            <a:noFill/>
            <a:miter lim="800000"/>
            <a:headEnd/>
            <a:tailEnd/>
          </a:ln>
        </p:spPr>
        <p:txBody>
          <a:bodyPr anchor="ctr"/>
          <a:lstStyle/>
          <a:p>
            <a:pPr algn="ctr" eaLnBrk="0" hangingPunct="0"/>
            <a:r>
              <a:rPr lang="tr-TR" altLang="tr-TR" sz="4400" b="1">
                <a:solidFill>
                  <a:srgbClr val="FF0000"/>
                </a:solidFill>
                <a:latin typeface="Calibri" pitchFamily="34" charset="0"/>
              </a:rPr>
              <a:t>Kötü Dokunma</a:t>
            </a:r>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pPr eaLnBrk="1" hangingPunct="1"/>
            <a:r>
              <a:rPr lang="tr-TR" altLang="tr-TR" sz="3200" b="1" smtClean="0">
                <a:solidFill>
                  <a:srgbClr val="FF0000"/>
                </a:solidFill>
              </a:rPr>
              <a:t>4-’Hayır’ demeyi öğretin:</a:t>
            </a:r>
          </a:p>
        </p:txBody>
      </p:sp>
      <p:sp>
        <p:nvSpPr>
          <p:cNvPr id="66563" name="Rectangle 3"/>
          <p:cNvSpPr>
            <a:spLocks noGrp="1" noChangeArrowheads="1"/>
          </p:cNvSpPr>
          <p:nvPr>
            <p:ph type="body" idx="4294967295"/>
          </p:nvPr>
        </p:nvSpPr>
        <p:spPr>
          <a:xfrm>
            <a:off x="2000250" y="1714500"/>
            <a:ext cx="5668094" cy="2794620"/>
          </a:xfrm>
        </p:spPr>
        <p:txBody>
          <a:bodyPr>
            <a:normAutofit fontScale="92500"/>
          </a:bodyPr>
          <a:lstStyle/>
          <a:p>
            <a:pPr eaLnBrk="1" hangingPunct="1">
              <a:buFont typeface="Wingdings" pitchFamily="2" charset="2"/>
              <a:buNone/>
            </a:pPr>
            <a:r>
              <a:rPr lang="tr-TR" altLang="tr-TR" sz="2800" dirty="0" smtClean="0"/>
              <a:t>Çocuklara herhangi birisi onları incitmeye kalkarsa hayır demeleri gerektiğini söyleyin.</a:t>
            </a:r>
          </a:p>
          <a:p>
            <a:pPr lvl="1" eaLnBrk="1" hangingPunct="1">
              <a:lnSpc>
                <a:spcPct val="80000"/>
              </a:lnSpc>
              <a:buFontTx/>
              <a:buChar char="•"/>
            </a:pPr>
            <a:endParaRPr lang="tr-TR" altLang="tr-TR" dirty="0" smtClean="0">
              <a:cs typeface="Arial" charset="0"/>
            </a:endParaRPr>
          </a:p>
          <a:p>
            <a:pPr lvl="1" eaLnBrk="1" hangingPunct="1">
              <a:lnSpc>
                <a:spcPct val="80000"/>
              </a:lnSpc>
              <a:buFont typeface="Arial" charset="0"/>
              <a:buNone/>
            </a:pPr>
            <a:r>
              <a:rPr lang="tr-TR" altLang="tr-TR" sz="3200" u="sng" dirty="0" smtClean="0">
                <a:solidFill>
                  <a:srgbClr val="FF0000"/>
                </a:solidFill>
                <a:cs typeface="Arial" charset="0"/>
              </a:rPr>
              <a:t>Çünkü birçok çocuğa büyüklerin söylediklerine itaat etmeleri öğretilmiştir</a:t>
            </a:r>
            <a:r>
              <a:rPr lang="tr-TR" altLang="tr-TR" sz="3200" u="sng" dirty="0" smtClean="0">
                <a:solidFill>
                  <a:srgbClr val="FF0000"/>
                </a:solidFill>
              </a:rPr>
              <a:t>. </a:t>
            </a:r>
          </a:p>
        </p:txBody>
      </p:sp>
      <p:pic>
        <p:nvPicPr>
          <p:cNvPr id="66565" name="Picture 5" descr="C:\Users\user\Desktop\ci resimler\i (37).jpg"/>
          <p:cNvPicPr>
            <a:picLocks noChangeAspect="1" noChangeArrowheads="1"/>
          </p:cNvPicPr>
          <p:nvPr/>
        </p:nvPicPr>
        <p:blipFill>
          <a:blip r:embed="rId2" cstate="print"/>
          <a:srcRect/>
          <a:stretch>
            <a:fillRect/>
          </a:stretch>
        </p:blipFill>
        <p:spPr bwMode="auto">
          <a:xfrm>
            <a:off x="428625" y="3071813"/>
            <a:ext cx="1476375" cy="1428750"/>
          </a:xfrm>
          <a:prstGeom prst="rect">
            <a:avLst/>
          </a:prstGeom>
          <a:noFill/>
          <a:ln w="9525">
            <a:noFill/>
            <a:miter lim="800000"/>
            <a:headEnd/>
            <a:tailEnd/>
          </a:ln>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4638"/>
            <a:ext cx="8229600" cy="792162"/>
          </a:xfrm>
          <a:solidFill>
            <a:schemeClr val="bg1"/>
          </a:solidFill>
        </p:spPr>
        <p:style>
          <a:lnRef idx="3">
            <a:schemeClr val="lt1"/>
          </a:lnRef>
          <a:fillRef idx="1">
            <a:schemeClr val="dk1"/>
          </a:fillRef>
          <a:effectRef idx="1">
            <a:schemeClr val="dk1"/>
          </a:effectRef>
          <a:fontRef idx="minor">
            <a:schemeClr val="lt1"/>
          </a:fontRef>
        </p:style>
        <p:txBody>
          <a:bodyPr/>
          <a:lstStyle/>
          <a:p>
            <a:pPr eaLnBrk="1" hangingPunct="1">
              <a:defRPr/>
            </a:pPr>
            <a:r>
              <a:rPr lang="tr-TR" sz="3200" b="1" dirty="0" smtClean="0">
                <a:solidFill>
                  <a:srgbClr val="FF0000"/>
                </a:solidFill>
              </a:rPr>
              <a:t>‘Hayır’ diyebilme yöntemleri</a:t>
            </a:r>
          </a:p>
        </p:txBody>
      </p:sp>
      <p:graphicFrame>
        <p:nvGraphicFramePr>
          <p:cNvPr id="5" name="Group 4"/>
          <p:cNvGraphicFramePr>
            <a:graphicFrameLocks noGrp="1"/>
          </p:cNvGraphicFramePr>
          <p:nvPr/>
        </p:nvGraphicFramePr>
        <p:xfrm>
          <a:off x="179512" y="1412776"/>
          <a:ext cx="7992888" cy="4679952"/>
        </p:xfrm>
        <a:graphic>
          <a:graphicData uri="http://schemas.openxmlformats.org/drawingml/2006/table">
            <a:tbl>
              <a:tblPr/>
              <a:tblGrid>
                <a:gridCol w="3195596"/>
                <a:gridCol w="4797292"/>
              </a:tblGrid>
              <a:tr h="777875">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HAYIR</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“Hayır teşekkürler”</a:t>
                      </a:r>
                    </a:p>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olmaz”</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186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MAZERET BİLDİRME</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teşekkürler, sigara dumanından çok rahatsız oluyorum, beni öksürtüyor.”</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ATLATMA</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teşekkürler, şimdi değil.”</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KONUYU DEĞİŞTİRMEK</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teşekkürler, ben bir bardak su alabilir miyim?”</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HAYIR TEKRARI</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içmiyorum. Hayır teşekkürler.”</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61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YÜRÜYÜP GİTMEK/</a:t>
                      </a:r>
                    </a:p>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ORTAMDAN SAKINMAK</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de ve ortamı terk et.</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228600"/>
            <a:ext cx="8229600" cy="1143000"/>
          </a:xfrm>
        </p:spPr>
        <p:txBody>
          <a:bodyPr/>
          <a:lstStyle/>
          <a:p>
            <a:pPr eaLnBrk="1" hangingPunct="1"/>
            <a:r>
              <a:rPr lang="tr-TR" altLang="tr-TR" sz="3200" b="1" smtClean="0">
                <a:solidFill>
                  <a:srgbClr val="FF0000"/>
                </a:solidFill>
              </a:rPr>
              <a:t>5-Yardım istemeyi öğretin:</a:t>
            </a:r>
          </a:p>
        </p:txBody>
      </p:sp>
      <p:sp>
        <p:nvSpPr>
          <p:cNvPr id="68611" name="Rectangle 3"/>
          <p:cNvSpPr>
            <a:spLocks noGrp="1" noChangeArrowheads="1"/>
          </p:cNvSpPr>
          <p:nvPr>
            <p:ph type="body" idx="4294967295"/>
          </p:nvPr>
        </p:nvSpPr>
        <p:spPr>
          <a:xfrm>
            <a:off x="457200" y="1371600"/>
            <a:ext cx="8229600" cy="3657600"/>
          </a:xfrm>
        </p:spPr>
        <p:txBody>
          <a:bodyPr/>
          <a:lstStyle/>
          <a:p>
            <a:pPr eaLnBrk="1" hangingPunct="1"/>
            <a:r>
              <a:rPr lang="tr-TR" altLang="tr-TR" sz="2800" smtClean="0"/>
              <a:t>Biri onlara kötü,rahatsız edici bir şey yaparsa arkadaşlarından ya da büyüklerinden yardım istemeyi öğretin.</a:t>
            </a:r>
            <a:r>
              <a:rPr lang="tr-TR" altLang="tr-TR" sz="2800" smtClean="0">
                <a:solidFill>
                  <a:srgbClr val="002060"/>
                </a:solidFill>
              </a:rPr>
              <a:t> </a:t>
            </a:r>
            <a:endParaRPr lang="tr-TR" altLang="tr-TR" sz="2800" smtClean="0"/>
          </a:p>
          <a:p>
            <a:pPr eaLnBrk="1" hangingPunct="1"/>
            <a:r>
              <a:rPr lang="tr-TR" altLang="tr-TR" sz="2800" smtClean="0"/>
              <a:t>Onlara sizinle her türlü sorunu paylaşabileceği inancını yerleştirin</a:t>
            </a:r>
          </a:p>
          <a:p>
            <a:pPr eaLnBrk="1" hangingPunct="1"/>
            <a:r>
              <a:rPr lang="tr-TR" altLang="tr-TR" sz="2800" smtClean="0"/>
              <a:t>Etkili aile içi iletişim işinizi kolaylaştıracaktır.</a:t>
            </a:r>
          </a:p>
          <a:p>
            <a:pPr eaLnBrk="1" hangingPunct="1"/>
            <a:endParaRPr lang="tr-TR" altLang="tr-TR" sz="2800" smtClean="0"/>
          </a:p>
          <a:p>
            <a:pPr eaLnBrk="1" hangingPunct="1">
              <a:buFont typeface="Wingdings" pitchFamily="2" charset="2"/>
              <a:buNone/>
            </a:pPr>
            <a:endParaRPr lang="tr-TR" altLang="tr-TR" sz="2000" smtClean="0"/>
          </a:p>
        </p:txBody>
      </p:sp>
      <p:pic>
        <p:nvPicPr>
          <p:cNvPr id="68613" name="Picture 5" descr="C:\Users\user\Desktop\ci resimler\i (16).jpg"/>
          <p:cNvPicPr>
            <a:picLocks noChangeAspect="1" noChangeArrowheads="1"/>
          </p:cNvPicPr>
          <p:nvPr/>
        </p:nvPicPr>
        <p:blipFill>
          <a:blip r:embed="rId2" cstate="print"/>
          <a:srcRect/>
          <a:stretch>
            <a:fillRect/>
          </a:stretch>
        </p:blipFill>
        <p:spPr bwMode="auto">
          <a:xfrm>
            <a:off x="785813" y="4572000"/>
            <a:ext cx="2928937" cy="1857375"/>
          </a:xfrm>
          <a:prstGeom prst="rect">
            <a:avLst/>
          </a:prstGeom>
          <a:noFill/>
          <a:ln w="9525">
            <a:noFill/>
            <a:miter lim="800000"/>
            <a:headEnd/>
            <a:tailEnd/>
          </a:ln>
        </p:spPr>
      </p:pic>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idx="4294967295"/>
          </p:nvPr>
        </p:nvSpPr>
        <p:spPr>
          <a:xfrm>
            <a:off x="467544" y="0"/>
            <a:ext cx="7239000" cy="1143000"/>
          </a:xfrm>
        </p:spPr>
        <p:txBody>
          <a:bodyPr/>
          <a:lstStyle/>
          <a:p>
            <a:pPr eaLnBrk="1" hangingPunct="1"/>
            <a:r>
              <a:rPr lang="tr-TR" altLang="tr-TR" sz="3600" b="1" dirty="0" smtClean="0">
                <a:solidFill>
                  <a:srgbClr val="FF0000"/>
                </a:solidFill>
              </a:rPr>
              <a:t>5-Yardım istemeyi öğretin:</a:t>
            </a:r>
            <a:endParaRPr lang="tr-TR" altLang="tr-TR" sz="3600" dirty="0" smtClean="0">
              <a:solidFill>
                <a:srgbClr val="FF0000"/>
              </a:solidFill>
            </a:endParaRPr>
          </a:p>
        </p:txBody>
      </p:sp>
      <p:sp>
        <p:nvSpPr>
          <p:cNvPr id="69635" name="2 İçerik Yer Tutucusu"/>
          <p:cNvSpPr>
            <a:spLocks noGrp="1"/>
          </p:cNvSpPr>
          <p:nvPr>
            <p:ph idx="4294967295"/>
          </p:nvPr>
        </p:nvSpPr>
        <p:spPr>
          <a:xfrm>
            <a:off x="2643188" y="1214438"/>
            <a:ext cx="5457204" cy="4911725"/>
          </a:xfrm>
        </p:spPr>
        <p:txBody>
          <a:bodyPr>
            <a:normAutofit lnSpcReduction="10000"/>
          </a:bodyPr>
          <a:lstStyle/>
          <a:p>
            <a:pPr eaLnBrk="1" hangingPunct="1"/>
            <a:r>
              <a:rPr lang="tr-TR" altLang="tr-TR" sz="2800" dirty="0" smtClean="0"/>
              <a:t>Ona doğru gelmeyen şeyleri size rahatlıkla söyleyebileceğini ifade edin.Bazen çocuklarımızın olayları abarttığını düşünürüz ne olursa </a:t>
            </a:r>
          </a:p>
          <a:p>
            <a:pPr eaLnBrk="1" hangingPunct="1">
              <a:buFont typeface="Arial" charset="0"/>
              <a:buNone/>
            </a:pPr>
            <a:r>
              <a:rPr lang="tr-TR" altLang="tr-TR" sz="2800" dirty="0" smtClean="0"/>
              <a:t>	olsun söylediklerini kulak ardı etmeyin.</a:t>
            </a:r>
          </a:p>
          <a:p>
            <a:pPr eaLnBrk="1" hangingPunct="1"/>
            <a:r>
              <a:rPr lang="tr-TR" altLang="tr-TR" sz="2800" dirty="0" smtClean="0"/>
              <a:t>Çocuğunuza inanın eğer yardım istiyorsa bunu geri çevirmeyin. Çocuklar bu konularda çok ender yalan söylerler. </a:t>
            </a:r>
          </a:p>
        </p:txBody>
      </p:sp>
      <p:pic>
        <p:nvPicPr>
          <p:cNvPr id="69637" name="Picture 8" descr="C:\Users\user\Desktop\ci resimler\i (54).jpg"/>
          <p:cNvPicPr>
            <a:picLocks noChangeAspect="1" noChangeArrowheads="1"/>
          </p:cNvPicPr>
          <p:nvPr/>
        </p:nvPicPr>
        <p:blipFill>
          <a:blip r:embed="rId2" cstate="print"/>
          <a:srcRect/>
          <a:stretch>
            <a:fillRect/>
          </a:stretch>
        </p:blipFill>
        <p:spPr bwMode="auto">
          <a:xfrm>
            <a:off x="285750" y="1928813"/>
            <a:ext cx="2143125" cy="2786062"/>
          </a:xfrm>
          <a:prstGeom prst="rect">
            <a:avLst/>
          </a:prstGeom>
          <a:noFill/>
          <a:ln w="9525">
            <a:noFill/>
            <a:miter lim="800000"/>
            <a:headEnd/>
            <a:tailEnd/>
          </a:ln>
        </p:spPr>
      </p:pic>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42875" y="285750"/>
            <a:ext cx="8458200" cy="1143000"/>
          </a:xfrm>
        </p:spPr>
        <p:txBody>
          <a:bodyPr/>
          <a:lstStyle/>
          <a:p>
            <a:pPr eaLnBrk="1" hangingPunct="1"/>
            <a:r>
              <a:rPr lang="tr-TR" altLang="tr-TR" sz="3200" b="1" smtClean="0">
                <a:solidFill>
                  <a:srgbClr val="FF0000"/>
                </a:solidFill>
              </a:rPr>
              <a:t>6-Her zaman sır saklanmayacağını öğretin</a:t>
            </a:r>
          </a:p>
        </p:txBody>
      </p:sp>
      <p:sp>
        <p:nvSpPr>
          <p:cNvPr id="70659" name="Rectangle 3"/>
          <p:cNvSpPr>
            <a:spLocks noGrp="1" noChangeArrowheads="1"/>
          </p:cNvSpPr>
          <p:nvPr>
            <p:ph type="body" idx="4294967295"/>
          </p:nvPr>
        </p:nvSpPr>
        <p:spPr>
          <a:xfrm>
            <a:off x="-180528" y="2276872"/>
            <a:ext cx="8229600" cy="1676400"/>
          </a:xfrm>
        </p:spPr>
        <p:txBody>
          <a:bodyPr/>
          <a:lstStyle/>
          <a:p>
            <a:pPr eaLnBrk="1" hangingPunct="1">
              <a:buFont typeface="Wingdings" pitchFamily="2" charset="2"/>
              <a:buNone/>
            </a:pPr>
            <a:endParaRPr lang="tr-TR" altLang="tr-TR" sz="2800" b="1" dirty="0" smtClean="0"/>
          </a:p>
          <a:p>
            <a:pPr algn="ctr" eaLnBrk="1" hangingPunct="1">
              <a:buFont typeface="Wingdings" pitchFamily="2" charset="2"/>
              <a:buNone/>
            </a:pPr>
            <a:r>
              <a:rPr lang="tr-TR" altLang="tr-TR" sz="2800" b="1" dirty="0" smtClean="0"/>
              <a:t>Çocuklarınıza bazı sırların hiçbir zaman saklanmaması gerektiğini öğretin.</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4294967295"/>
          </p:nvPr>
        </p:nvSpPr>
        <p:spPr>
          <a:xfrm>
            <a:off x="1" y="1500188"/>
            <a:ext cx="8172400" cy="4800600"/>
          </a:xfrm>
        </p:spPr>
        <p:txBody>
          <a:bodyPr/>
          <a:lstStyle/>
          <a:p>
            <a:pPr eaLnBrk="1" hangingPunct="1">
              <a:lnSpc>
                <a:spcPct val="90000"/>
              </a:lnSpc>
            </a:pPr>
            <a:r>
              <a:rPr lang="tr-TR" altLang="tr-TR" sz="2800" dirty="0" smtClean="0"/>
              <a:t>Hiç kimsenin senin, özel yerlerine dokunmaya hakkı yoktur. Hiç kimsenin seni, kendi özel yerlerine dokundurtmaya  da hakkı yoktur. Birisinin senden özel yerlerine dokunmanı istemesi ya da seninkilere dokunması saklayacağın bir sır değildir. Anlatmama sözü vermiş olsan bile, anlatırsan başına çok kötü şeyler geleceği söylenmiş olsa bile, böyle bir şey olursa anlatmalısın. </a:t>
            </a:r>
          </a:p>
          <a:p>
            <a:pPr eaLnBrk="1" hangingPunct="1">
              <a:lnSpc>
                <a:spcPct val="90000"/>
              </a:lnSpc>
            </a:pPr>
            <a:r>
              <a:rPr lang="tr-TR" altLang="tr-TR" sz="2800" b="1" u="sng" dirty="0" smtClean="0"/>
              <a:t>Mutlaka söylemelisin. Sır saklaman gerektiği doğrudur. Ama bu saklanmaması gereken kötü bir sırdır.</a:t>
            </a:r>
          </a:p>
        </p:txBody>
      </p:sp>
      <p:sp>
        <p:nvSpPr>
          <p:cNvPr id="71684" name="Rectangle 2"/>
          <p:cNvSpPr>
            <a:spLocks noChangeArrowheads="1"/>
          </p:cNvSpPr>
          <p:nvPr/>
        </p:nvSpPr>
        <p:spPr bwMode="auto">
          <a:xfrm>
            <a:off x="0" y="274638"/>
            <a:ext cx="8172400" cy="1143000"/>
          </a:xfrm>
          <a:prstGeom prst="rect">
            <a:avLst/>
          </a:prstGeom>
          <a:noFill/>
          <a:ln w="9525">
            <a:noFill/>
            <a:miter lim="800000"/>
            <a:headEnd/>
            <a:tailEnd/>
          </a:ln>
        </p:spPr>
        <p:txBody>
          <a:bodyPr anchor="ctr"/>
          <a:lstStyle/>
          <a:p>
            <a:pPr algn="ctr" eaLnBrk="0" hangingPunct="0"/>
            <a:r>
              <a:rPr lang="tr-TR" altLang="tr-TR" sz="3600" b="1" dirty="0">
                <a:solidFill>
                  <a:srgbClr val="FF0000"/>
                </a:solidFill>
                <a:latin typeface="Calibri" pitchFamily="34" charset="0"/>
              </a:rPr>
              <a:t>6-Her zaman sır saklanmayacağını öğretin</a:t>
            </a:r>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tr-TR" altLang="tr-TR" sz="3600" b="1" smtClean="0">
                <a:solidFill>
                  <a:srgbClr val="FF0000"/>
                </a:solidFill>
              </a:rPr>
              <a:t>Bizler çocuklarımıza;</a:t>
            </a:r>
          </a:p>
        </p:txBody>
      </p:sp>
      <p:sp>
        <p:nvSpPr>
          <p:cNvPr id="45059" name="Rectangle 3"/>
          <p:cNvSpPr>
            <a:spLocks noGrp="1" noChangeArrowheads="1"/>
          </p:cNvSpPr>
          <p:nvPr>
            <p:ph type="body" idx="4294967295"/>
          </p:nvPr>
        </p:nvSpPr>
        <p:spPr>
          <a:xfrm>
            <a:off x="457200" y="1447800"/>
            <a:ext cx="8229600" cy="4525963"/>
          </a:xfrm>
        </p:spPr>
        <p:txBody>
          <a:bodyPr/>
          <a:lstStyle/>
          <a:p>
            <a:pPr eaLnBrk="1" hangingPunct="1">
              <a:lnSpc>
                <a:spcPct val="80000"/>
              </a:lnSpc>
            </a:pPr>
            <a:r>
              <a:rPr lang="tr-TR" altLang="tr-TR" sz="2800" smtClean="0"/>
              <a:t>İyi dokunma ile kötü dokunmayı ayırt etmeyi</a:t>
            </a:r>
          </a:p>
          <a:p>
            <a:pPr eaLnBrk="1" hangingPunct="1">
              <a:lnSpc>
                <a:spcPct val="80000"/>
              </a:lnSpc>
            </a:pPr>
            <a:r>
              <a:rPr lang="tr-TR" altLang="tr-TR" sz="2800" smtClean="0"/>
              <a:t>İstemediği bir durumda “HAYIR” diyebilmeyi</a:t>
            </a:r>
          </a:p>
          <a:p>
            <a:pPr eaLnBrk="1" hangingPunct="1">
              <a:lnSpc>
                <a:spcPct val="80000"/>
              </a:lnSpc>
            </a:pPr>
            <a:r>
              <a:rPr lang="tr-TR" altLang="tr-TR" sz="2800" smtClean="0"/>
              <a:t>Kişisel alanlarını bilmeyi ve korumayı</a:t>
            </a:r>
          </a:p>
          <a:p>
            <a:pPr eaLnBrk="1" hangingPunct="1">
              <a:lnSpc>
                <a:spcPct val="80000"/>
              </a:lnSpc>
            </a:pPr>
            <a:r>
              <a:rPr lang="tr-TR" altLang="tr-TR" sz="2800" smtClean="0"/>
              <a:t>Kendilerinin suçu olmadığını</a:t>
            </a:r>
          </a:p>
          <a:p>
            <a:pPr eaLnBrk="1" hangingPunct="1">
              <a:lnSpc>
                <a:spcPct val="80000"/>
              </a:lnSpc>
            </a:pPr>
            <a:r>
              <a:rPr lang="tr-TR" altLang="tr-TR" sz="2800" smtClean="0"/>
              <a:t>Sorunlarla baş edebilmeyi </a:t>
            </a:r>
          </a:p>
          <a:p>
            <a:pPr eaLnBrk="1" hangingPunct="1">
              <a:lnSpc>
                <a:spcPct val="80000"/>
              </a:lnSpc>
            </a:pPr>
            <a:r>
              <a:rPr lang="tr-TR" altLang="tr-TR" sz="2800" smtClean="0"/>
              <a:t>Haklarını bilip savunabilmeyi</a:t>
            </a:r>
          </a:p>
          <a:p>
            <a:pPr eaLnBrk="1" hangingPunct="1">
              <a:lnSpc>
                <a:spcPct val="80000"/>
              </a:lnSpc>
            </a:pPr>
            <a:r>
              <a:rPr lang="tr-TR" altLang="tr-TR" sz="2800" smtClean="0"/>
              <a:t>Kendini ifade etmeyi</a:t>
            </a:r>
          </a:p>
          <a:p>
            <a:pPr eaLnBrk="1" hangingPunct="1">
              <a:lnSpc>
                <a:spcPct val="80000"/>
              </a:lnSpc>
            </a:pPr>
            <a:r>
              <a:rPr lang="tr-TR" altLang="tr-TR" sz="2800" smtClean="0"/>
              <a:t>Kendine ilişkin olumlu ve güçlü yanlarını fark etmeyi </a:t>
            </a:r>
          </a:p>
          <a:p>
            <a:pPr eaLnBrk="1" hangingPunct="1">
              <a:lnSpc>
                <a:spcPct val="80000"/>
              </a:lnSpc>
            </a:pPr>
            <a:r>
              <a:rPr lang="tr-TR" altLang="tr-TR" sz="2800" smtClean="0"/>
              <a:t>Kendini güvende hissetmediğinde yardım alması gerektiğini öğretmeliyiz.</a:t>
            </a:r>
          </a:p>
          <a:p>
            <a:pPr eaLnBrk="1" hangingPunct="1">
              <a:lnSpc>
                <a:spcPct val="80000"/>
              </a:lnSpc>
            </a:pPr>
            <a:endParaRPr lang="tr-TR" altLang="tr-TR" sz="28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fade">
                                      <p:cBhvr>
                                        <p:cTn id="17" dur="2000"/>
                                        <p:tgtEl>
                                          <p:spTgt spid="45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fade">
                                      <p:cBhvr>
                                        <p:cTn id="22" dur="2000"/>
                                        <p:tgtEl>
                                          <p:spTgt spid="450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fade">
                                      <p:cBhvr>
                                        <p:cTn id="27" dur="2000"/>
                                        <p:tgtEl>
                                          <p:spTgt spid="450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fade">
                                      <p:cBhvr>
                                        <p:cTn id="32" dur="2000"/>
                                        <p:tgtEl>
                                          <p:spTgt spid="4505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Effect transition="in" filter="fade">
                                      <p:cBhvr>
                                        <p:cTn id="37" dur="2000"/>
                                        <p:tgtEl>
                                          <p:spTgt spid="4505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059">
                                            <p:txEl>
                                              <p:pRg st="6" end="6"/>
                                            </p:txEl>
                                          </p:spTgt>
                                        </p:tgtEl>
                                        <p:attrNameLst>
                                          <p:attrName>style.visibility</p:attrName>
                                        </p:attrNameLst>
                                      </p:cBhvr>
                                      <p:to>
                                        <p:strVal val="visible"/>
                                      </p:to>
                                    </p:set>
                                    <p:animEffect transition="in" filter="fade">
                                      <p:cBhvr>
                                        <p:cTn id="42" dur="2000"/>
                                        <p:tgtEl>
                                          <p:spTgt spid="4505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059">
                                            <p:txEl>
                                              <p:pRg st="7" end="7"/>
                                            </p:txEl>
                                          </p:spTgt>
                                        </p:tgtEl>
                                        <p:attrNameLst>
                                          <p:attrName>style.visibility</p:attrName>
                                        </p:attrNameLst>
                                      </p:cBhvr>
                                      <p:to>
                                        <p:strVal val="visible"/>
                                      </p:to>
                                    </p:set>
                                    <p:animEffect transition="in" filter="fade">
                                      <p:cBhvr>
                                        <p:cTn id="47" dur="2000"/>
                                        <p:tgtEl>
                                          <p:spTgt spid="4505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059">
                                            <p:txEl>
                                              <p:pRg st="8" end="8"/>
                                            </p:txEl>
                                          </p:spTgt>
                                        </p:tgtEl>
                                        <p:attrNameLst>
                                          <p:attrName>style.visibility</p:attrName>
                                        </p:attrNameLst>
                                      </p:cBhvr>
                                      <p:to>
                                        <p:strVal val="visible"/>
                                      </p:to>
                                    </p:set>
                                    <p:animEffect transition="in" filter="fade">
                                      <p:cBhvr>
                                        <p:cTn id="52" dur="20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idx="4294967295"/>
          </p:nvPr>
        </p:nvSpPr>
        <p:spPr>
          <a:xfrm>
            <a:off x="428625" y="285750"/>
            <a:ext cx="8229600" cy="1143000"/>
          </a:xfrm>
        </p:spPr>
        <p:txBody>
          <a:bodyPr/>
          <a:lstStyle/>
          <a:p>
            <a:pPr eaLnBrk="1" hangingPunct="1"/>
            <a:r>
              <a:rPr lang="tr-TR" altLang="tr-TR" sz="3200" b="1" smtClean="0">
                <a:solidFill>
                  <a:srgbClr val="FF0000"/>
                </a:solidFill>
              </a:rPr>
              <a:t>Bu bilgileri çocuğa verirken çok dikkatli olmamız gerekmektedir.</a:t>
            </a:r>
          </a:p>
        </p:txBody>
      </p:sp>
      <p:sp>
        <p:nvSpPr>
          <p:cNvPr id="73731" name="Rectangle 5"/>
          <p:cNvSpPr>
            <a:spLocks noGrp="1" noChangeArrowheads="1"/>
          </p:cNvSpPr>
          <p:nvPr>
            <p:ph type="body" sz="half" idx="4294967295"/>
          </p:nvPr>
        </p:nvSpPr>
        <p:spPr>
          <a:xfrm>
            <a:off x="0" y="2420888"/>
            <a:ext cx="8401050" cy="3224212"/>
          </a:xfrm>
        </p:spPr>
        <p:txBody>
          <a:bodyPr/>
          <a:lstStyle/>
          <a:p>
            <a:pPr eaLnBrk="1" hangingPunct="1"/>
            <a:r>
              <a:rPr lang="tr-TR" altLang="tr-TR" sz="3600" dirty="0" smtClean="0"/>
              <a:t>Çünkü panik havasında sıkça yapılan hatırlatmalarla  verilen bilgiler çocukları insanlardan korkan, her şeye şüpheyle bakan saplantılı kişilikler haline getirebilmektedir.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00108"/>
            <a:ext cx="8100392" cy="5455628"/>
          </a:xfrm>
        </p:spPr>
        <p:txBody>
          <a:bodyPr>
            <a:normAutofit fontScale="92500" lnSpcReduction="20000"/>
          </a:bodyPr>
          <a:lstStyle/>
          <a:p>
            <a:pPr marL="468313" indent="-468313" algn="just" eaLnBrk="0" hangingPunct="0">
              <a:lnSpc>
                <a:spcPct val="150000"/>
              </a:lnSpc>
              <a:spcBef>
                <a:spcPts val="750"/>
              </a:spcBef>
              <a:buClr>
                <a:schemeClr val="accent5">
                  <a:lumMod val="75000"/>
                </a:schemeClr>
              </a:buClr>
              <a:buSzPct val="65000"/>
              <a:buNone/>
              <a:defRPr/>
            </a:pPr>
            <a:r>
              <a:rPr lang="tr-TR" sz="2800" kern="0" dirty="0" smtClean="0">
                <a:solidFill>
                  <a:srgbClr val="000000"/>
                </a:solidFill>
              </a:rPr>
              <a:t>	Çocuğun beslenme, barınma, giyim, temizlik, oyun, eğitim, güvenlik ve sağlık hizmetini sağlama görevinin reddedilmesi ya da yerine getirilmemesidir.</a:t>
            </a:r>
          </a:p>
          <a:p>
            <a:pPr marL="468313" indent="-468313" algn="just" eaLnBrk="0" hangingPunct="0">
              <a:lnSpc>
                <a:spcPct val="150000"/>
              </a:lnSpc>
              <a:spcBef>
                <a:spcPts val="750"/>
              </a:spcBef>
              <a:buClr>
                <a:schemeClr val="accent5">
                  <a:lumMod val="75000"/>
                </a:schemeClr>
              </a:buClr>
              <a:buSzPct val="65000"/>
              <a:buFont typeface="Wingdings" pitchFamily="2" charset="2"/>
              <a:buChar char=""/>
              <a:defRPr/>
            </a:pPr>
            <a:r>
              <a:rPr lang="tr-TR" sz="2800" kern="0" dirty="0" smtClean="0">
                <a:solidFill>
                  <a:srgbClr val="000000"/>
                </a:solidFill>
              </a:rPr>
              <a:t>Fiziksel ya da duygusal, bilinçli ve isteyerek çocuğa karşı sorumlulukların yerine getirilmediği durumlarda “</a:t>
            </a:r>
            <a:r>
              <a:rPr lang="tr-TR" sz="2800" b="1" kern="0" dirty="0" smtClean="0">
                <a:solidFill>
                  <a:srgbClr val="000000"/>
                </a:solidFill>
              </a:rPr>
              <a:t>aktif ihmal”</a:t>
            </a:r>
            <a:endParaRPr lang="tr-TR" sz="2800" kern="0" dirty="0" smtClean="0">
              <a:solidFill>
                <a:srgbClr val="000000"/>
              </a:solidFill>
            </a:endParaRPr>
          </a:p>
          <a:p>
            <a:pPr marL="468313" indent="-468313" algn="just" eaLnBrk="0" hangingPunct="0">
              <a:lnSpc>
                <a:spcPct val="150000"/>
              </a:lnSpc>
              <a:spcBef>
                <a:spcPts val="750"/>
              </a:spcBef>
              <a:buClr>
                <a:schemeClr val="accent5">
                  <a:lumMod val="75000"/>
                </a:schemeClr>
              </a:buClr>
              <a:buSzPct val="65000"/>
              <a:buFont typeface="Wingdings" pitchFamily="2" charset="2"/>
              <a:buChar char=""/>
              <a:defRPr/>
            </a:pPr>
            <a:r>
              <a:rPr lang="tr-TR" sz="2800" kern="0" dirty="0" smtClean="0">
                <a:solidFill>
                  <a:srgbClr val="000000"/>
                </a:solidFill>
              </a:rPr>
              <a:t>Bilgisizlik, imkansızlıklardan dolayı sorumluluklar yerine getirilmiyorsa “</a:t>
            </a:r>
            <a:r>
              <a:rPr lang="tr-TR" sz="2800" b="1" kern="0" dirty="0" smtClean="0">
                <a:solidFill>
                  <a:srgbClr val="000000"/>
                </a:solidFill>
              </a:rPr>
              <a:t>pasif ihmal</a:t>
            </a:r>
            <a:r>
              <a:rPr lang="tr-TR" sz="2800" kern="0" dirty="0" smtClean="0">
                <a:solidFill>
                  <a:srgbClr val="000000"/>
                </a:solidFill>
              </a:rPr>
              <a:t>” söz konusudur.</a:t>
            </a:r>
            <a:endParaRPr lang="en-US" sz="2800" kern="0" dirty="0" smtClean="0">
              <a:solidFill>
                <a:srgbClr val="000000"/>
              </a:solidFill>
            </a:endParaRPr>
          </a:p>
          <a:p>
            <a:pPr algn="ctr">
              <a:buNone/>
            </a:pPr>
            <a:endParaRPr lang="tr-TR" b="1" dirty="0" smtClean="0">
              <a:solidFill>
                <a:schemeClr val="accent5">
                  <a:lumMod val="75000"/>
                </a:schemeClr>
              </a:solidFill>
            </a:endParaRPr>
          </a:p>
          <a:p>
            <a:pPr algn="ctr">
              <a:buNone/>
            </a:pPr>
            <a:endParaRPr lang="tr-TR" dirty="0"/>
          </a:p>
        </p:txBody>
      </p:sp>
      <p:sp>
        <p:nvSpPr>
          <p:cNvPr id="5" name="1 Başlık"/>
          <p:cNvSpPr>
            <a:spLocks noGrp="1"/>
          </p:cNvSpPr>
          <p:nvPr>
            <p:ph type="title"/>
          </p:nvPr>
        </p:nvSpPr>
        <p:spPr>
          <a:xfrm>
            <a:off x="285720" y="0"/>
            <a:ext cx="7140597" cy="803258"/>
          </a:xfrm>
        </p:spPr>
        <p:txBody>
          <a:bodyPr/>
          <a:lstStyle/>
          <a:p>
            <a:pPr algn="ctr"/>
            <a:r>
              <a:rPr lang="tr-TR" sz="4000" dirty="0" smtClean="0"/>
              <a:t>ÇOCUK İHMALİ</a:t>
            </a:r>
            <a:endParaRPr lang="en-US" sz="4000" dirty="0" smtClean="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idx="4294967295"/>
          </p:nvPr>
        </p:nvSpPr>
        <p:spPr/>
        <p:txBody>
          <a:bodyPr/>
          <a:lstStyle/>
          <a:p>
            <a:pPr eaLnBrk="1" hangingPunct="1"/>
            <a:r>
              <a:rPr lang="tr-TR" altLang="tr-TR" sz="3600" b="1" smtClean="0">
                <a:solidFill>
                  <a:srgbClr val="FF0000"/>
                </a:solidFill>
              </a:rPr>
              <a:t>Cinsel İstismara uğrayanlara nasıl yardım edebilirsiniz? </a:t>
            </a:r>
          </a:p>
        </p:txBody>
      </p:sp>
      <p:sp>
        <p:nvSpPr>
          <p:cNvPr id="74756" name="4 İçerik Yer Tutucusu"/>
          <p:cNvSpPr>
            <a:spLocks noGrp="1"/>
          </p:cNvSpPr>
          <p:nvPr>
            <p:ph sz="half" idx="4294967295"/>
          </p:nvPr>
        </p:nvSpPr>
        <p:spPr>
          <a:xfrm>
            <a:off x="571500" y="1571625"/>
            <a:ext cx="8077200" cy="4525963"/>
          </a:xfrm>
        </p:spPr>
        <p:txBody>
          <a:bodyPr/>
          <a:lstStyle/>
          <a:p>
            <a:pPr eaLnBrk="1" hangingPunct="1">
              <a:lnSpc>
                <a:spcPct val="80000"/>
              </a:lnSpc>
            </a:pPr>
            <a:r>
              <a:rPr lang="tr-TR" altLang="tr-TR" sz="2800" smtClean="0"/>
              <a:t>Yapacağınız en iyi şey onu dinlemeye hazır olduğunuzu göstermeniz, </a:t>
            </a:r>
          </a:p>
          <a:p>
            <a:pPr eaLnBrk="1" hangingPunct="1">
              <a:lnSpc>
                <a:spcPct val="80000"/>
              </a:lnSpc>
            </a:pPr>
            <a:endParaRPr lang="tr-TR" altLang="tr-TR" sz="2800" smtClean="0"/>
          </a:p>
          <a:p>
            <a:pPr eaLnBrk="1" hangingPunct="1">
              <a:lnSpc>
                <a:spcPct val="80000"/>
              </a:lnSpc>
            </a:pPr>
            <a:r>
              <a:rPr lang="tr-TR" altLang="tr-TR" sz="2800" smtClean="0"/>
              <a:t>Onu dinleyerek inandığınızı, </a:t>
            </a:r>
          </a:p>
          <a:p>
            <a:pPr eaLnBrk="1" hangingPunct="1">
              <a:lnSpc>
                <a:spcPct val="80000"/>
              </a:lnSpc>
            </a:pPr>
            <a:endParaRPr lang="tr-TR" altLang="tr-TR" sz="2800" smtClean="0"/>
          </a:p>
          <a:p>
            <a:pPr eaLnBrk="1" hangingPunct="1">
              <a:lnSpc>
                <a:spcPct val="80000"/>
              </a:lnSpc>
            </a:pPr>
            <a:r>
              <a:rPr lang="tr-TR" altLang="tr-TR" sz="2800" smtClean="0"/>
              <a:t>Bunun onun suçu olmadığını, </a:t>
            </a:r>
          </a:p>
          <a:p>
            <a:pPr eaLnBrk="1" hangingPunct="1">
              <a:lnSpc>
                <a:spcPct val="80000"/>
              </a:lnSpc>
            </a:pPr>
            <a:endParaRPr lang="tr-TR" altLang="tr-TR" sz="2800" smtClean="0"/>
          </a:p>
          <a:p>
            <a:pPr eaLnBrk="1" hangingPunct="1">
              <a:lnSpc>
                <a:spcPct val="80000"/>
              </a:lnSpc>
            </a:pPr>
            <a:r>
              <a:rPr lang="tr-TR" altLang="tr-TR" sz="2800" smtClean="0"/>
              <a:t>Olanlardan dolayı üzüldüğünüzü, </a:t>
            </a:r>
          </a:p>
          <a:p>
            <a:pPr eaLnBrk="1" hangingPunct="1">
              <a:lnSpc>
                <a:spcPct val="80000"/>
              </a:lnSpc>
            </a:pPr>
            <a:endParaRPr lang="tr-TR" altLang="tr-TR" sz="2800" smtClean="0"/>
          </a:p>
          <a:p>
            <a:pPr eaLnBrk="1" hangingPunct="1">
              <a:lnSpc>
                <a:spcPct val="80000"/>
              </a:lnSpc>
            </a:pPr>
            <a:r>
              <a:rPr lang="tr-TR" altLang="tr-TR" sz="2800" smtClean="0"/>
              <a:t>Yardıma hazır olduğunuzu belirtmektir. </a:t>
            </a:r>
          </a:p>
          <a:p>
            <a:pPr eaLnBrk="1" hangingPunct="1">
              <a:lnSpc>
                <a:spcPct val="80000"/>
              </a:lnSpc>
            </a:pPr>
            <a:endParaRPr lang="tr-TR" altLang="tr-TR" sz="2800" smtClean="0">
              <a:solidFill>
                <a:schemeClr val="bg1"/>
              </a:solidFill>
            </a:endParaRPr>
          </a:p>
          <a:p>
            <a:endParaRPr lang="tr-TR" altLang="tr-TR" smtClean="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İçerik Yer Tutucusu"/>
          <p:cNvSpPr>
            <a:spLocks noGrp="1"/>
          </p:cNvSpPr>
          <p:nvPr>
            <p:ph idx="1"/>
          </p:nvPr>
        </p:nvSpPr>
        <p:spPr>
          <a:xfrm>
            <a:off x="457200" y="1752600"/>
            <a:ext cx="6635750" cy="4724400"/>
          </a:xfrm>
        </p:spPr>
        <p:txBody>
          <a:bodyPr>
            <a:normAutofit lnSpcReduction="10000"/>
          </a:bodyPr>
          <a:lstStyle/>
          <a:p>
            <a:r>
              <a:rPr lang="tr-TR" altLang="tr-TR" sz="2800" b="1" smtClean="0"/>
              <a:t>Cinsel istismar oluşmuşsa mutlaka önce ilgili kurumlara başvurulmalı  vücutta ve giysilerde hiçbir temizlik yapılmadan muayeneye gidilmelidir. </a:t>
            </a:r>
          </a:p>
          <a:p>
            <a:r>
              <a:rPr lang="tr-TR" altLang="tr-TR" sz="2800" b="1" smtClean="0"/>
              <a:t>Deliller için ilk 72 saat çok önemlidir.</a:t>
            </a:r>
          </a:p>
          <a:p>
            <a:r>
              <a:rPr lang="tr-TR" altLang="tr-TR" sz="2800" b="1" smtClean="0"/>
              <a:t>Banyo yapmak, giysileri değiştirmek gibi davranışlar saldırganın ve suçun belirlenmesinde yardımcı olabilecek ipucu ve kanıtların yok olmasına yol açabilir.</a:t>
            </a:r>
          </a:p>
        </p:txBody>
      </p:sp>
      <p:sp>
        <p:nvSpPr>
          <p:cNvPr id="7578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tr-TR" altLang="tr-TR" sz="3200" b="1">
                <a:solidFill>
                  <a:srgbClr val="FF0000"/>
                </a:solidFill>
                <a:latin typeface="Calibri" pitchFamily="34" charset="0"/>
              </a:rPr>
              <a:t>Cinsel İstismara uğrayanlara nasıl yardım edebilirsiniz? </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p:txBody>
          <a:bodyPr/>
          <a:lstStyle/>
          <a:p>
            <a:r>
              <a:rPr lang="tr-TR" altLang="tr-TR" sz="3600" b="1" smtClean="0">
                <a:solidFill>
                  <a:srgbClr val="FF0000"/>
                </a:solidFill>
              </a:rPr>
              <a:t>Cinsel İstismara uğrayanlara nasıl yardım edebilirsiniz? </a:t>
            </a:r>
            <a:endParaRPr lang="tr-TR" altLang="tr-TR" sz="3600" smtClean="0">
              <a:solidFill>
                <a:srgbClr val="FF0000"/>
              </a:solidFill>
            </a:endParaRPr>
          </a:p>
        </p:txBody>
      </p:sp>
      <p:sp>
        <p:nvSpPr>
          <p:cNvPr id="76803" name="2 İçerik Yer Tutucusu"/>
          <p:cNvSpPr>
            <a:spLocks noGrp="1"/>
          </p:cNvSpPr>
          <p:nvPr>
            <p:ph idx="1"/>
          </p:nvPr>
        </p:nvSpPr>
        <p:spPr/>
        <p:txBody>
          <a:bodyPr/>
          <a:lstStyle/>
          <a:p>
            <a:pPr eaLnBrk="1" hangingPunct="1">
              <a:lnSpc>
                <a:spcPct val="80000"/>
              </a:lnSpc>
            </a:pPr>
            <a:endParaRPr lang="tr-TR" altLang="tr-TR" sz="2800" b="1" smtClean="0"/>
          </a:p>
          <a:p>
            <a:pPr eaLnBrk="1" hangingPunct="1">
              <a:lnSpc>
                <a:spcPct val="80000"/>
              </a:lnSpc>
            </a:pPr>
            <a:r>
              <a:rPr lang="tr-TR" altLang="tr-TR" sz="2800" b="1" smtClean="0"/>
              <a:t>Eğer çocuğunuz böyle bir duruma maruz kalmışsa mutlaka uzman yardımı alması için destek verin.Unutmayın bu onun suçu değil…</a:t>
            </a:r>
            <a:r>
              <a:rPr lang="tr-TR" altLang="tr-TR" sz="2800" b="1" smtClean="0">
                <a:solidFill>
                  <a:schemeClr val="bg1"/>
                </a:solidFill>
              </a:rPr>
              <a:t> </a:t>
            </a:r>
          </a:p>
          <a:p>
            <a:pPr eaLnBrk="1" hangingPunct="1">
              <a:lnSpc>
                <a:spcPct val="80000"/>
              </a:lnSpc>
            </a:pPr>
            <a:endParaRPr lang="tr-TR" altLang="tr-TR" sz="2800" b="1" smtClean="0">
              <a:solidFill>
                <a:schemeClr val="bg1"/>
              </a:solidFill>
            </a:endParaRPr>
          </a:p>
          <a:p>
            <a:pPr marL="342900" lvl="1" indent="-342900" eaLnBrk="1" hangingPunct="1">
              <a:lnSpc>
                <a:spcPct val="80000"/>
              </a:lnSpc>
              <a:buFont typeface="Arial" charset="0"/>
              <a:buChar char="•"/>
            </a:pPr>
            <a:r>
              <a:rPr lang="tr-TR" altLang="tr-TR" b="1" smtClean="0"/>
              <a:t>Anne ve babaların da  olay sonunda destek almaları gerekmektedir.</a:t>
            </a:r>
          </a:p>
          <a:p>
            <a:endParaRPr lang="tr-TR" altLang="tr-TR" b="1" smtClean="0"/>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2.bp.blogspot.com/-3wYax-pHj5E/UW5ZZ5Jmc5I/AAAAAAAAAIQ/2yZc58WLlIU/s1600/Slayt1.JPG"/>
          <p:cNvPicPr>
            <a:picLocks noChangeAspect="1" noChangeArrowheads="1"/>
          </p:cNvPicPr>
          <p:nvPr/>
        </p:nvPicPr>
        <p:blipFill>
          <a:blip r:embed="rId2" cstate="print"/>
          <a:srcRect/>
          <a:stretch>
            <a:fillRect/>
          </a:stretch>
        </p:blipFill>
        <p:spPr bwMode="auto">
          <a:xfrm>
            <a:off x="0" y="0"/>
            <a:ext cx="8172400" cy="6857999"/>
          </a:xfrm>
          <a:prstGeom prst="rect">
            <a:avLst/>
          </a:prstGeom>
          <a:noFill/>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C:\Users\yasemin\Desktop\hasan\istismar afiş\vücudunu koru..jpg"/>
          <p:cNvPicPr>
            <a:picLocks noChangeAspect="1" noChangeArrowheads="1"/>
          </p:cNvPicPr>
          <p:nvPr/>
        </p:nvPicPr>
        <p:blipFill>
          <a:blip r:embed="rId2" cstate="print"/>
          <a:srcRect/>
          <a:stretch>
            <a:fillRect/>
          </a:stretch>
        </p:blipFill>
        <p:spPr bwMode="auto">
          <a:xfrm>
            <a:off x="0" y="23813"/>
            <a:ext cx="9144000" cy="68341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7239000" cy="1643050"/>
          </a:xfrm>
        </p:spPr>
        <p:txBody>
          <a:bodyPr>
            <a:normAutofit fontScale="90000"/>
          </a:bodyPr>
          <a:lstStyle/>
          <a:p>
            <a:pPr algn="ctr"/>
            <a:r>
              <a:rPr lang="tr-TR" sz="4000" dirty="0" smtClean="0"/>
              <a:t/>
            </a:r>
            <a:br>
              <a:rPr lang="tr-TR" sz="4000" dirty="0" smtClean="0"/>
            </a:br>
            <a:r>
              <a:rPr lang="tr-TR" sz="4000" dirty="0" smtClean="0"/>
              <a:t/>
            </a:r>
            <a:br>
              <a:rPr lang="tr-TR" sz="4000" dirty="0" smtClean="0"/>
            </a:b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3100" i="1" dirty="0" err="1" smtClean="0"/>
              <a:t>Cİnsel</a:t>
            </a:r>
            <a:r>
              <a:rPr lang="tr-TR" sz="3100" i="1" dirty="0" smtClean="0"/>
              <a:t> </a:t>
            </a:r>
            <a:r>
              <a:rPr lang="tr-TR" sz="3100" i="1" dirty="0" err="1" smtClean="0"/>
              <a:t>İstİsmarla</a:t>
            </a:r>
            <a:r>
              <a:rPr lang="tr-TR" sz="3100" i="1" dirty="0" smtClean="0"/>
              <a:t> </a:t>
            </a:r>
            <a:r>
              <a:rPr lang="tr-TR" sz="3100" i="1" dirty="0" err="1" smtClean="0"/>
              <a:t>İlİşkİlİ</a:t>
            </a:r>
            <a:r>
              <a:rPr lang="tr-TR" sz="3100" i="1" dirty="0" smtClean="0"/>
              <a:t> sorunlar</a:t>
            </a:r>
            <a:br>
              <a:rPr lang="tr-TR" sz="3100" i="1" dirty="0" smtClean="0"/>
            </a:br>
            <a:r>
              <a:rPr lang="tr-TR" sz="3100" i="1" dirty="0" smtClean="0"/>
              <a:t>ve </a:t>
            </a:r>
            <a:r>
              <a:rPr lang="tr-TR" sz="3100" i="1" dirty="0" err="1" smtClean="0"/>
              <a:t>klİnİk</a:t>
            </a:r>
            <a:r>
              <a:rPr lang="tr-TR" sz="3100" i="1" dirty="0" smtClean="0"/>
              <a:t> </a:t>
            </a:r>
            <a:r>
              <a:rPr lang="tr-TR" sz="3100" i="1" dirty="0" err="1" smtClean="0"/>
              <a:t>özellİkler</a:t>
            </a:r>
            <a:r>
              <a:rPr lang="tr-TR" sz="4000" dirty="0" smtClean="0"/>
              <a:t/>
            </a:r>
            <a:br>
              <a:rPr lang="tr-TR" sz="4000" dirty="0" smtClean="0"/>
            </a:br>
            <a:endParaRPr lang="tr-TR" dirty="0"/>
          </a:p>
        </p:txBody>
      </p:sp>
      <p:sp>
        <p:nvSpPr>
          <p:cNvPr id="3" name="2 İçerik Yer Tutucusu"/>
          <p:cNvSpPr>
            <a:spLocks noGrp="1"/>
          </p:cNvSpPr>
          <p:nvPr>
            <p:ph idx="1"/>
          </p:nvPr>
        </p:nvSpPr>
        <p:spPr>
          <a:xfrm>
            <a:off x="285720" y="1857364"/>
            <a:ext cx="7410480" cy="4714908"/>
          </a:xfrm>
        </p:spPr>
        <p:txBody>
          <a:bodyPr>
            <a:normAutofit/>
          </a:bodyPr>
          <a:lstStyle/>
          <a:p>
            <a:pPr algn="just">
              <a:lnSpc>
                <a:spcPct val="150000"/>
              </a:lnSpc>
              <a:buNone/>
            </a:pPr>
            <a:r>
              <a:rPr lang="tr-TR" sz="2800" dirty="0" smtClean="0"/>
              <a:t>		</a:t>
            </a:r>
            <a:r>
              <a:rPr lang="tr-TR" dirty="0" smtClean="0"/>
              <a:t>Çocuklarda cinsel istismar önemli bir halk sağlığı sorunudur ve uzun dönem olumsuz sonuçlara yol açmaktadır.</a:t>
            </a:r>
          </a:p>
          <a:p>
            <a:pPr algn="just">
              <a:lnSpc>
                <a:spcPct val="150000"/>
              </a:lnSpc>
              <a:buNone/>
            </a:pPr>
            <a:r>
              <a:rPr lang="tr-TR" dirty="0" smtClean="0"/>
              <a:t>		Uzun dönemde gözlenen olumsuz sonuçlar için tek bir sendrom yoktur, ancak cinsel istismar bir grup bozukluk için risk etmeni olarak kabul edilmektedir.</a:t>
            </a:r>
          </a:p>
          <a:p>
            <a:endParaRPr lang="tr-TR" dirty="0"/>
          </a:p>
        </p:txBody>
      </p:sp>
      <p:sp>
        <p:nvSpPr>
          <p:cNvPr id="4" name="2 İçerik Yer Tutucusu"/>
          <p:cNvSpPr txBox="1">
            <a:spLocks/>
          </p:cNvSpPr>
          <p:nvPr/>
        </p:nvSpPr>
        <p:spPr>
          <a:xfrm>
            <a:off x="214282" y="1142984"/>
            <a:ext cx="7715304" cy="516987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tr-TR" sz="4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142852"/>
            <a:ext cx="7239000" cy="6312884"/>
          </a:xfrm>
        </p:spPr>
        <p:txBody>
          <a:bodyPr>
            <a:normAutofit fontScale="92500" lnSpcReduction="10000"/>
          </a:bodyPr>
          <a:lstStyle/>
          <a:p>
            <a:pPr>
              <a:lnSpc>
                <a:spcPct val="90000"/>
              </a:lnSpc>
            </a:pPr>
            <a:endParaRPr lang="tr-TR" sz="2800" dirty="0"/>
          </a:p>
          <a:p>
            <a:pPr algn="just">
              <a:lnSpc>
                <a:spcPct val="150000"/>
              </a:lnSpc>
            </a:pPr>
            <a:r>
              <a:rPr lang="tr-TR" sz="2800" b="1" dirty="0"/>
              <a:t>Kaygı bozuklukları </a:t>
            </a:r>
            <a:r>
              <a:rPr lang="tr-TR" sz="2800" dirty="0"/>
              <a:t>cinsel istismara uğrayan çocuklarda kısa süre içinde ortaya çıkabilmektedir. </a:t>
            </a:r>
            <a:r>
              <a:rPr lang="tr-TR" sz="2800" b="1" dirty="0"/>
              <a:t>Uyku bozuklukları, kabuslar, fobiler, bedensel yakınmalar ve korku tepkileri</a:t>
            </a:r>
            <a:r>
              <a:rPr lang="tr-TR" sz="2800" dirty="0"/>
              <a:t> yüksek kaygı düzeyinin kliniğe yansıması olarak gözlenmektedir.</a:t>
            </a:r>
          </a:p>
          <a:p>
            <a:pPr algn="just">
              <a:lnSpc>
                <a:spcPct val="150000"/>
              </a:lnSpc>
            </a:pPr>
            <a:r>
              <a:rPr lang="tr-TR" sz="2800" b="1" dirty="0"/>
              <a:t>Dikkat eksikliği ve </a:t>
            </a:r>
            <a:r>
              <a:rPr lang="tr-TR" sz="2800" b="1" dirty="0" err="1"/>
              <a:t>hiperaktivite</a:t>
            </a:r>
            <a:r>
              <a:rPr lang="tr-TR" sz="2800" b="1" dirty="0"/>
              <a:t> bozukluğu, ikincil </a:t>
            </a:r>
            <a:r>
              <a:rPr lang="tr-TR" sz="2800" b="1" dirty="0" err="1"/>
              <a:t>enürezis</a:t>
            </a:r>
            <a:r>
              <a:rPr lang="tr-TR" sz="2800" b="1" dirty="0"/>
              <a:t> ve </a:t>
            </a:r>
            <a:r>
              <a:rPr lang="tr-TR" sz="2800" b="1" dirty="0" err="1" smtClean="0"/>
              <a:t>enkoparezis</a:t>
            </a:r>
            <a:r>
              <a:rPr lang="tr-TR" sz="2800" b="1" dirty="0" smtClean="0"/>
              <a:t> </a:t>
            </a:r>
            <a:r>
              <a:rPr lang="tr-TR" sz="2800" dirty="0"/>
              <a:t>cinsel istismar kurbanlarında daha sık ortaya çıkmaktadır.</a:t>
            </a:r>
          </a:p>
          <a:p>
            <a:pPr>
              <a:lnSpc>
                <a:spcPct val="90000"/>
              </a:lnSpc>
            </a:pPr>
            <a:endParaRPr lang="tr-TR" sz="2800"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85728"/>
            <a:ext cx="7543824" cy="6238897"/>
          </a:xfrm>
        </p:spPr>
        <p:txBody>
          <a:bodyPr>
            <a:normAutofit fontScale="92500" lnSpcReduction="10000"/>
          </a:bodyPr>
          <a:lstStyle/>
          <a:p>
            <a:pPr algn="just">
              <a:lnSpc>
                <a:spcPct val="150000"/>
              </a:lnSpc>
            </a:pPr>
            <a:r>
              <a:rPr lang="tr-TR" sz="2400" b="1" dirty="0" err="1"/>
              <a:t>Disosiasyon</a:t>
            </a:r>
            <a:r>
              <a:rPr lang="tr-TR" sz="2400" b="1" dirty="0"/>
              <a:t> (geçici</a:t>
            </a:r>
            <a:r>
              <a:rPr lang="tr-TR" sz="2400" b="1" dirty="0" smtClean="0"/>
              <a:t>, tümden </a:t>
            </a:r>
            <a:r>
              <a:rPr lang="tr-TR" sz="2400" b="1" dirty="0"/>
              <a:t>yada çift kişilik), </a:t>
            </a:r>
            <a:r>
              <a:rPr lang="tr-TR" sz="2400" dirty="0"/>
              <a:t>ruhsal travmaya karşı ilkel bir savunma olarak kabul edilmektedir. İstismarın erken döneminde, </a:t>
            </a:r>
            <a:r>
              <a:rPr lang="tr-TR" sz="2400" b="1" dirty="0"/>
              <a:t>amnezi (bellek kaybı), aşırı fantezi kurma</a:t>
            </a:r>
            <a:r>
              <a:rPr lang="tr-TR" sz="2400" dirty="0"/>
              <a:t>, trans benzeri durumlar ve </a:t>
            </a:r>
            <a:r>
              <a:rPr lang="tr-TR" sz="2400" b="1" dirty="0"/>
              <a:t>uyurgezerlik</a:t>
            </a:r>
            <a:r>
              <a:rPr lang="tr-TR" sz="2400" dirty="0"/>
              <a:t> ortaya çıkabilmektedir.</a:t>
            </a:r>
          </a:p>
          <a:p>
            <a:pPr algn="just">
              <a:lnSpc>
                <a:spcPct val="150000"/>
              </a:lnSpc>
            </a:pPr>
            <a:r>
              <a:rPr lang="tr-TR" sz="2400" dirty="0"/>
              <a:t>Bu çocuklarda </a:t>
            </a:r>
            <a:r>
              <a:rPr lang="tr-TR" sz="2400" b="1" dirty="0" err="1" smtClean="0"/>
              <a:t>konversiyon</a:t>
            </a:r>
            <a:r>
              <a:rPr lang="tr-TR" sz="2400" b="1" dirty="0" smtClean="0"/>
              <a:t> (</a:t>
            </a:r>
            <a:r>
              <a:rPr lang="tr-TR" sz="2400" b="1" dirty="0"/>
              <a:t>duyu kaybı) </a:t>
            </a:r>
            <a:r>
              <a:rPr lang="tr-TR" sz="2400" dirty="0"/>
              <a:t>tepkilerine de yüksek oranda rastlanılmaktadır.</a:t>
            </a:r>
          </a:p>
          <a:p>
            <a:pPr algn="just">
              <a:lnSpc>
                <a:spcPct val="150000"/>
              </a:lnSpc>
            </a:pPr>
            <a:r>
              <a:rPr lang="tr-TR" sz="2400" dirty="0"/>
              <a:t>Cinsel istismar yaşamış çocuklarda yüksek oranda </a:t>
            </a:r>
            <a:r>
              <a:rPr lang="tr-TR" sz="2400" b="1" dirty="0"/>
              <a:t>depresyon</a:t>
            </a:r>
            <a:r>
              <a:rPr lang="tr-TR" sz="2400" dirty="0"/>
              <a:t> gözlenmekte ve kurbanın benlik saygısı ciddi hasara uğramaktadır.</a:t>
            </a:r>
          </a:p>
          <a:p>
            <a:pPr algn="just">
              <a:lnSpc>
                <a:spcPct val="150000"/>
              </a:lnSpc>
            </a:pPr>
            <a:r>
              <a:rPr lang="tr-TR" sz="2400" dirty="0"/>
              <a:t>Bu çocuklarda </a:t>
            </a:r>
            <a:r>
              <a:rPr lang="tr-TR" sz="2400" b="1" dirty="0"/>
              <a:t>intihar düşünceleri ve girişimleri </a:t>
            </a:r>
            <a:r>
              <a:rPr lang="tr-TR" sz="2400" dirty="0"/>
              <a:t>sık görülmektedir</a:t>
            </a:r>
            <a:r>
              <a:rPr lang="tr-TR" sz="2400" dirty="0" smtClean="0"/>
              <a:t>.</a:t>
            </a:r>
            <a:endParaRPr lang="tr-TR" sz="2400"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357166"/>
            <a:ext cx="7239000" cy="6098570"/>
          </a:xfrm>
        </p:spPr>
        <p:txBody>
          <a:bodyPr>
            <a:normAutofit fontScale="92500"/>
          </a:bodyPr>
          <a:lstStyle/>
          <a:p>
            <a:pPr algn="just">
              <a:lnSpc>
                <a:spcPct val="150000"/>
              </a:lnSpc>
            </a:pPr>
            <a:r>
              <a:rPr lang="tr-TR" sz="2400" b="1" dirty="0"/>
              <a:t>Öfke tepkileri, zayıf dürtü kontrolü, karşı olma, karşı gelme bozukluğu </a:t>
            </a:r>
            <a:r>
              <a:rPr lang="tr-TR" sz="2400" dirty="0"/>
              <a:t>cinsel istismara uğramış çocuklarda gözlenebilmektedir.</a:t>
            </a:r>
          </a:p>
          <a:p>
            <a:pPr algn="just">
              <a:lnSpc>
                <a:spcPct val="150000"/>
              </a:lnSpc>
            </a:pPr>
            <a:r>
              <a:rPr lang="tr-TR" sz="2400" b="1" dirty="0"/>
              <a:t>Kişiler arası ilişki kurma ve sosyal ilişkileri sürdürebilme becerisi</a:t>
            </a:r>
            <a:r>
              <a:rPr lang="tr-TR" sz="2400" dirty="0"/>
              <a:t>, cinsel istismardan </a:t>
            </a:r>
            <a:r>
              <a:rPr lang="tr-TR" sz="2400" b="1" dirty="0"/>
              <a:t>olumsuz olarak etkilenmektedir. </a:t>
            </a:r>
          </a:p>
          <a:p>
            <a:pPr algn="just">
              <a:lnSpc>
                <a:spcPct val="150000"/>
              </a:lnSpc>
            </a:pPr>
            <a:r>
              <a:rPr lang="tr-TR" sz="2400" dirty="0"/>
              <a:t>Bu kişilerin ya ilişki kurmaktan kaçındıkları ya da aşırı yakınlık gereksinimi duyup çok sayıda, fazla beklentili ve kontrol edici ilişki kurdukları gözlenmektedir.</a:t>
            </a:r>
          </a:p>
          <a:p>
            <a:pPr algn="just">
              <a:lnSpc>
                <a:spcPct val="150000"/>
              </a:lnSpc>
            </a:pPr>
            <a:r>
              <a:rPr lang="tr-TR" sz="2400" dirty="0"/>
              <a:t>Her iki tip ilişki de işlevsellikten uzak olmakta ve genellikle yalnızlıkla sonlanmaktadır.</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357166"/>
            <a:ext cx="7239000" cy="6098570"/>
          </a:xfrm>
        </p:spPr>
        <p:txBody>
          <a:bodyPr>
            <a:normAutofit lnSpcReduction="10000"/>
          </a:bodyPr>
          <a:lstStyle/>
          <a:p>
            <a:pPr algn="just">
              <a:lnSpc>
                <a:spcPct val="150000"/>
              </a:lnSpc>
            </a:pPr>
            <a:r>
              <a:rPr lang="tr-TR" sz="2400" b="1" dirty="0"/>
              <a:t>Yüksek riskli cinsel eylemler</a:t>
            </a:r>
            <a:r>
              <a:rPr lang="tr-TR" sz="2400" dirty="0"/>
              <a:t>, cinsel istismara uğramış insanlarda daha sık görülmektedir.</a:t>
            </a:r>
          </a:p>
          <a:p>
            <a:pPr algn="just">
              <a:lnSpc>
                <a:spcPct val="150000"/>
              </a:lnSpc>
            </a:pPr>
            <a:r>
              <a:rPr lang="tr-TR" sz="2400" dirty="0"/>
              <a:t>Cinsel taciz öyküsü olan kadınlarda </a:t>
            </a:r>
            <a:r>
              <a:rPr lang="tr-TR" sz="2400" b="1" dirty="0"/>
              <a:t>daha erken başlangıçlı cinsel yaşam</a:t>
            </a:r>
            <a:r>
              <a:rPr lang="tr-TR" sz="2400" dirty="0"/>
              <a:t>,</a:t>
            </a:r>
          </a:p>
          <a:p>
            <a:pPr algn="just">
              <a:lnSpc>
                <a:spcPct val="150000"/>
              </a:lnSpc>
            </a:pPr>
            <a:r>
              <a:rPr lang="tr-TR" sz="2400" dirty="0" smtClean="0"/>
              <a:t>Daha </a:t>
            </a:r>
            <a:r>
              <a:rPr lang="tr-TR" sz="2400" dirty="0"/>
              <a:t>fazla oranda </a:t>
            </a:r>
            <a:r>
              <a:rPr lang="tr-TR" sz="2400" b="1" dirty="0"/>
              <a:t>ergenlik çağında gebe kalma</a:t>
            </a:r>
            <a:r>
              <a:rPr lang="tr-TR" sz="2400" dirty="0"/>
              <a:t>,</a:t>
            </a:r>
          </a:p>
          <a:p>
            <a:pPr algn="just">
              <a:lnSpc>
                <a:spcPct val="150000"/>
              </a:lnSpc>
            </a:pPr>
            <a:r>
              <a:rPr lang="tr-TR" sz="2400" b="1" dirty="0" smtClean="0"/>
              <a:t>Birden </a:t>
            </a:r>
            <a:r>
              <a:rPr lang="tr-TR" sz="2400" b="1" dirty="0"/>
              <a:t>fazla cinsel eş, korunmasız cinsel ilişki ve cinsel yolla bulaşan hastalıklar</a:t>
            </a:r>
            <a:r>
              <a:rPr lang="tr-TR" sz="2400" dirty="0"/>
              <a:t>ın sıklığında artma </a:t>
            </a:r>
            <a:r>
              <a:rPr lang="tr-TR" sz="2400" dirty="0" smtClean="0"/>
              <a:t>saptanmıştır.</a:t>
            </a:r>
            <a:endParaRPr lang="tr-TR" sz="2400" dirty="0"/>
          </a:p>
          <a:p>
            <a:pPr algn="just">
              <a:lnSpc>
                <a:spcPct val="150000"/>
              </a:lnSpc>
            </a:pPr>
            <a:r>
              <a:rPr lang="tr-TR" sz="2400" dirty="0"/>
              <a:t>Ayrıca, cinsel istismar öyküsü olan çocukların </a:t>
            </a:r>
            <a:r>
              <a:rPr lang="tr-TR" sz="2400" b="1" dirty="0" smtClean="0"/>
              <a:t>DAHA</a:t>
            </a:r>
            <a:r>
              <a:rPr lang="tr-TR" sz="2400" dirty="0" smtClean="0"/>
              <a:t> </a:t>
            </a:r>
            <a:r>
              <a:rPr lang="tr-TR" sz="2400" b="1" dirty="0" smtClean="0"/>
              <a:t>FAZLA CİNSEL SALDIRIDA BULUNDUĞU </a:t>
            </a:r>
            <a:r>
              <a:rPr lang="tr-TR" sz="2400" dirty="0" smtClean="0"/>
              <a:t>da </a:t>
            </a:r>
            <a:r>
              <a:rPr lang="tr-TR" sz="2400" dirty="0"/>
              <a:t>bildirilmektedir</a:t>
            </a:r>
          </a:p>
          <a:p>
            <a:pPr>
              <a:lnSpc>
                <a:spcPct val="90000"/>
              </a:lnSpc>
              <a:buFont typeface="Wingdings" pitchFamily="2" charset="2"/>
              <a:buNone/>
            </a:pPr>
            <a:endParaRPr lang="tr-TR"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Oval"/>
          <p:cNvSpPr/>
          <p:nvPr/>
        </p:nvSpPr>
        <p:spPr>
          <a:xfrm>
            <a:off x="3995936" y="3068960"/>
            <a:ext cx="208823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Oval"/>
          <p:cNvSpPr/>
          <p:nvPr/>
        </p:nvSpPr>
        <p:spPr>
          <a:xfrm>
            <a:off x="4427984" y="1916832"/>
            <a:ext cx="194421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1835696" y="2492896"/>
            <a:ext cx="187220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1187624" y="1412776"/>
            <a:ext cx="180020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İçerik Yer Tutucusu"/>
          <p:cNvSpPr>
            <a:spLocks noGrp="1"/>
          </p:cNvSpPr>
          <p:nvPr>
            <p:ph idx="1"/>
          </p:nvPr>
        </p:nvSpPr>
        <p:spPr>
          <a:xfrm>
            <a:off x="457200" y="404664"/>
            <a:ext cx="7211144" cy="5904656"/>
          </a:xfrm>
        </p:spPr>
        <p:txBody>
          <a:bodyPr>
            <a:normAutofit fontScale="85000" lnSpcReduction="20000"/>
          </a:bodyPr>
          <a:lstStyle/>
          <a:p>
            <a:pPr algn="ctr">
              <a:lnSpc>
                <a:spcPct val="150000"/>
              </a:lnSpc>
              <a:buNone/>
            </a:pPr>
            <a:r>
              <a:rPr lang="tr-TR" dirty="0" smtClean="0"/>
              <a:t>	 </a:t>
            </a:r>
            <a:r>
              <a:rPr lang="tr-TR" u="sng" dirty="0" smtClean="0"/>
              <a:t>İHMAL VE/VEYA İSTİSMARIN BOYUTLARI</a:t>
            </a:r>
          </a:p>
          <a:p>
            <a:pPr algn="ctr">
              <a:lnSpc>
                <a:spcPct val="150000"/>
              </a:lnSpc>
              <a:buNone/>
            </a:pPr>
            <a:endParaRPr lang="tr-TR" u="sng" dirty="0" smtClean="0"/>
          </a:p>
          <a:p>
            <a:pPr>
              <a:lnSpc>
                <a:spcPct val="150000"/>
              </a:lnSpc>
              <a:buNone/>
            </a:pPr>
            <a:r>
              <a:rPr lang="tr-TR" dirty="0" smtClean="0"/>
              <a:t>		</a:t>
            </a:r>
            <a:r>
              <a:rPr lang="tr-TR" dirty="0" smtClean="0">
                <a:solidFill>
                  <a:schemeClr val="bg1"/>
                </a:solidFill>
              </a:rPr>
              <a:t>DUYGUSAL</a:t>
            </a:r>
          </a:p>
          <a:p>
            <a:pPr algn="ctr">
              <a:lnSpc>
                <a:spcPct val="150000"/>
              </a:lnSpc>
              <a:buNone/>
            </a:pPr>
            <a:r>
              <a:rPr lang="tr-TR" dirty="0" smtClean="0"/>
              <a:t>				</a:t>
            </a:r>
            <a:r>
              <a:rPr lang="tr-TR" dirty="0" smtClean="0">
                <a:solidFill>
                  <a:schemeClr val="bg1"/>
                </a:solidFill>
              </a:rPr>
              <a:t>FİZİKSEL</a:t>
            </a:r>
          </a:p>
          <a:p>
            <a:pPr>
              <a:lnSpc>
                <a:spcPct val="150000"/>
              </a:lnSpc>
              <a:buNone/>
            </a:pPr>
            <a:r>
              <a:rPr lang="tr-TR" dirty="0" smtClean="0"/>
              <a:t>                     </a:t>
            </a:r>
            <a:r>
              <a:rPr lang="tr-TR" dirty="0" smtClean="0">
                <a:solidFill>
                  <a:schemeClr val="bg1"/>
                </a:solidFill>
              </a:rPr>
              <a:t>CİNSEL</a:t>
            </a:r>
          </a:p>
          <a:p>
            <a:pPr>
              <a:lnSpc>
                <a:spcPct val="150000"/>
              </a:lnSpc>
              <a:buNone/>
            </a:pPr>
            <a:r>
              <a:rPr lang="tr-TR" dirty="0" smtClean="0"/>
              <a:t>                                              </a:t>
            </a:r>
            <a:r>
              <a:rPr lang="tr-TR" dirty="0" smtClean="0">
                <a:solidFill>
                  <a:schemeClr val="bg1"/>
                </a:solidFill>
              </a:rPr>
              <a:t>EKONOMİK</a:t>
            </a:r>
          </a:p>
          <a:p>
            <a:pPr algn="ctr">
              <a:lnSpc>
                <a:spcPct val="150000"/>
              </a:lnSpc>
              <a:buNone/>
            </a:pPr>
            <a:endParaRPr lang="tr-TR" dirty="0" smtClean="0"/>
          </a:p>
          <a:p>
            <a:pPr marL="514350" indent="-514350" algn="just">
              <a:lnSpc>
                <a:spcPct val="170000"/>
              </a:lnSpc>
              <a:buNone/>
            </a:pPr>
            <a:r>
              <a:rPr lang="tr-TR" dirty="0" smtClean="0"/>
              <a:t>	</a:t>
            </a:r>
            <a:r>
              <a:rPr lang="tr-TR" i="1" dirty="0" smtClean="0"/>
              <a:t>İstismar ve ihmalin bu farklı şekilleri yalnız aileleri değil; toplumu, sosyal kuruluşları, yasal sistemleri, eğitim sistemini ve iş alanlarını da etkileyen bir halk sağlığı sorunu oluşturmaktadır.</a:t>
            </a:r>
          </a:p>
          <a:p>
            <a:pPr>
              <a:buNone/>
            </a:pPr>
            <a:endParaRPr lang="tr-T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2" end="2"/>
                                            </p:txEl>
                                          </p:spTgt>
                                        </p:tgtEl>
                                      </p:cBhvr>
                                      <p:by x="150000" y="15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3">
                                            <p:txEl>
                                              <p:pRg st="3" end="3"/>
                                            </p:txEl>
                                          </p:spTgt>
                                        </p:tgtEl>
                                      </p:cBhvr>
                                      <p:by x="150000" y="150000"/>
                                    </p:animScale>
                                  </p:childTnLst>
                                </p:cTn>
                              </p:par>
                            </p:childTnLst>
                          </p:cTn>
                        </p:par>
                        <p:par>
                          <p:cTn id="10" fill="hold">
                            <p:stCondLst>
                              <p:cond delay="4000"/>
                            </p:stCondLst>
                            <p:childTnLst>
                              <p:par>
                                <p:cTn id="11" presetID="6" presetClass="emph" presetSubtype="0" fill="hold" grpId="0" nodeType="afterEffect">
                                  <p:stCondLst>
                                    <p:cond delay="0"/>
                                  </p:stCondLst>
                                  <p:childTnLst>
                                    <p:animScale>
                                      <p:cBhvr>
                                        <p:cTn id="12" dur="2000" fill="hold"/>
                                        <p:tgtEl>
                                          <p:spTgt spid="3">
                                            <p:txEl>
                                              <p:pRg st="4" end="4"/>
                                            </p:txEl>
                                          </p:spTgt>
                                        </p:tgtEl>
                                      </p:cBhvr>
                                      <p:by x="150000" y="150000"/>
                                    </p:animScale>
                                  </p:childTnLst>
                                </p:cTn>
                              </p:par>
                            </p:childTnLst>
                          </p:cTn>
                        </p:par>
                        <p:par>
                          <p:cTn id="13" fill="hold">
                            <p:stCondLst>
                              <p:cond delay="6000"/>
                            </p:stCondLst>
                            <p:childTnLst>
                              <p:par>
                                <p:cTn id="14" presetID="6" presetClass="emph" presetSubtype="0" fill="hold" grpId="0" nodeType="afterEffect">
                                  <p:stCondLst>
                                    <p:cond delay="0"/>
                                  </p:stCondLst>
                                  <p:childTnLst>
                                    <p:animScale>
                                      <p:cBhvr>
                                        <p:cTn id="15" dur="1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kingston\istismar 2012\rsm\3 maymun.jpg"/>
          <p:cNvPicPr>
            <a:picLocks noChangeAspect="1" noChangeArrowheads="1"/>
          </p:cNvPicPr>
          <p:nvPr/>
        </p:nvPicPr>
        <p:blipFill>
          <a:blip r:embed="rId2" cstate="print"/>
          <a:srcRect/>
          <a:stretch>
            <a:fillRect/>
          </a:stretch>
        </p:blipFill>
        <p:spPr>
          <a:xfrm>
            <a:off x="0" y="0"/>
            <a:ext cx="9143999" cy="6857999"/>
          </a:xfrm>
          <a:prstGeom prst="rect">
            <a:avLst/>
          </a:prstGeom>
          <a:noFill/>
        </p:spPr>
      </p:pic>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6170008"/>
          </a:xfrm>
        </p:spPr>
        <p:txBody>
          <a:bodyPr/>
          <a:lstStyle/>
          <a:p>
            <a:pPr algn="ctr">
              <a:buNone/>
            </a:pPr>
            <a:r>
              <a:rPr lang="tr-TR" sz="2800" dirty="0" smtClean="0"/>
              <a:t>İstismar olayında çocuklar </a:t>
            </a:r>
            <a:r>
              <a:rPr lang="tr-TR" sz="3200" b="1" u="sng" dirty="0" smtClean="0"/>
              <a:t>masumdurlar</a:t>
            </a:r>
            <a:r>
              <a:rPr lang="tr-TR" sz="3200" b="1" dirty="0" smtClean="0"/>
              <a:t>.</a:t>
            </a:r>
            <a:endParaRPr lang="tr-TR" sz="2800" b="1" dirty="0" smtClean="0"/>
          </a:p>
          <a:p>
            <a:pPr algn="ctr">
              <a:buNone/>
            </a:pPr>
            <a:endParaRPr lang="tr-TR" sz="2800" dirty="0" smtClean="0"/>
          </a:p>
          <a:p>
            <a:pPr algn="ctr">
              <a:buNone/>
            </a:pPr>
            <a:r>
              <a:rPr lang="tr-TR" sz="2800" dirty="0" smtClean="0"/>
              <a:t>İstismar olayından dolayı</a:t>
            </a:r>
          </a:p>
          <a:p>
            <a:pPr algn="ctr">
              <a:buNone/>
            </a:pPr>
            <a:r>
              <a:rPr lang="tr-TR" sz="2800" b="1" u="sng" dirty="0" smtClean="0"/>
              <a:t>asla</a:t>
            </a:r>
            <a:r>
              <a:rPr lang="tr-TR" sz="2800" u="sng" dirty="0" smtClean="0"/>
              <a:t> </a:t>
            </a:r>
            <a:r>
              <a:rPr lang="tr-TR" sz="2800" b="1" u="sng" dirty="0" smtClean="0"/>
              <a:t>suçlanamazlar</a:t>
            </a:r>
            <a:r>
              <a:rPr lang="tr-TR" sz="2800" b="1" dirty="0" smtClean="0"/>
              <a:t>.</a:t>
            </a:r>
          </a:p>
          <a:p>
            <a:pPr algn="ctr">
              <a:buNone/>
            </a:pPr>
            <a:endParaRPr lang="tr-TR" sz="2800" b="1" dirty="0" smtClean="0"/>
          </a:p>
          <a:p>
            <a:pPr algn="ctr">
              <a:buNone/>
            </a:pPr>
            <a:endParaRPr lang="tr-TR" sz="2800" b="1" dirty="0" smtClean="0"/>
          </a:p>
          <a:p>
            <a:pPr algn="ctr">
              <a:buNone/>
            </a:pPr>
            <a:endParaRPr lang="tr-TR" sz="2800" b="1" dirty="0" smtClean="0"/>
          </a:p>
          <a:p>
            <a:pPr algn="ctr">
              <a:buNone/>
            </a:pPr>
            <a:endParaRPr lang="tr-TR" sz="2800" b="1" u="sng" dirty="0" smtClean="0"/>
          </a:p>
          <a:p>
            <a:endParaRPr lang="tr-TR" dirty="0"/>
          </a:p>
        </p:txBody>
      </p:sp>
      <p:pic>
        <p:nvPicPr>
          <p:cNvPr id="4" name="Picture 24" descr="http://uzuncorap.com/wp-content/uploads/2013/07/%C3%87OCUK-%C4%B0ST%C4%B0SMARI1.jpg"/>
          <p:cNvPicPr>
            <a:picLocks noChangeAspect="1" noChangeArrowheads="1"/>
          </p:cNvPicPr>
          <p:nvPr/>
        </p:nvPicPr>
        <p:blipFill>
          <a:blip r:embed="rId2" cstate="print"/>
          <a:srcRect/>
          <a:stretch>
            <a:fillRect/>
          </a:stretch>
        </p:blipFill>
        <p:spPr bwMode="auto">
          <a:xfrm>
            <a:off x="6143636" y="1071546"/>
            <a:ext cx="1903169" cy="1365524"/>
          </a:xfrm>
          <a:prstGeom prst="rect">
            <a:avLst/>
          </a:prstGeom>
          <a:noFill/>
        </p:spPr>
      </p:pic>
      <p:pic>
        <p:nvPicPr>
          <p:cNvPr id="5" name="Picture 36" descr="http://www.ucansupurge.org/veri/resimler/arsiv/2012-04-Nisan/bir%20bebe%C4%9Fin%20ya%C5%9Fam%C4%B1_afi%C5%9F.jpg"/>
          <p:cNvPicPr>
            <a:picLocks noChangeAspect="1" noChangeArrowheads="1"/>
          </p:cNvPicPr>
          <p:nvPr/>
        </p:nvPicPr>
        <p:blipFill>
          <a:blip r:embed="rId3" cstate="print"/>
          <a:srcRect/>
          <a:stretch>
            <a:fillRect/>
          </a:stretch>
        </p:blipFill>
        <p:spPr bwMode="auto">
          <a:xfrm>
            <a:off x="176961" y="978336"/>
            <a:ext cx="1743396" cy="1323940"/>
          </a:xfrm>
          <a:prstGeom prst="rect">
            <a:avLst/>
          </a:prstGeom>
          <a:noFill/>
        </p:spPr>
      </p:pic>
      <p:sp>
        <p:nvSpPr>
          <p:cNvPr id="6" name="5 Dikdörtgen"/>
          <p:cNvSpPr/>
          <p:nvPr/>
        </p:nvSpPr>
        <p:spPr>
          <a:xfrm>
            <a:off x="214282" y="2571744"/>
            <a:ext cx="7858180" cy="4199291"/>
          </a:xfrm>
          <a:prstGeom prst="rect">
            <a:avLst/>
          </a:prstGeom>
        </p:spPr>
        <p:txBody>
          <a:bodyPr wrap="square">
            <a:spAutoFit/>
          </a:bodyPr>
          <a:lstStyle/>
          <a:p>
            <a:pPr algn="just">
              <a:spcBef>
                <a:spcPts val="900"/>
              </a:spcBef>
              <a:buSzPct val="85000"/>
            </a:pPr>
            <a:r>
              <a:rPr lang="en-GB" b="1" i="1" dirty="0" smtClean="0">
                <a:solidFill>
                  <a:srgbClr val="CC0000"/>
                </a:solidFill>
              </a:rPr>
              <a:t>HER VATANDAŞ ÇOCUĞA KARŞI İŞLENMEKTE OLAN İSTİSMAR SUÇUNU BİLDİRMEKLE YÜKÜMLÜDÜR</a:t>
            </a:r>
            <a:r>
              <a:rPr lang="tr-TR" b="1" i="1" dirty="0" smtClean="0">
                <a:solidFill>
                  <a:srgbClr val="CC0000"/>
                </a:solidFill>
              </a:rPr>
              <a:t>.</a:t>
            </a:r>
            <a:r>
              <a:rPr lang="en-GB" b="1" i="1" dirty="0" smtClean="0">
                <a:solidFill>
                  <a:srgbClr val="CC0000"/>
                </a:solidFill>
              </a:rPr>
              <a:t> </a:t>
            </a:r>
          </a:p>
          <a:p>
            <a:pPr>
              <a:spcBef>
                <a:spcPts val="900"/>
              </a:spcBef>
              <a:buSzPct val="85000"/>
            </a:pPr>
            <a:r>
              <a:rPr lang="tr-TR" b="1" i="1" dirty="0" smtClean="0">
                <a:solidFill>
                  <a:srgbClr val="CC0000"/>
                </a:solidFill>
              </a:rPr>
              <a:t>						</a:t>
            </a:r>
            <a:r>
              <a:rPr lang="en-GB" b="1" i="1" dirty="0" smtClean="0">
                <a:solidFill>
                  <a:srgbClr val="CC0000"/>
                </a:solidFill>
              </a:rPr>
              <a:t>T.C.K. MADDE 278</a:t>
            </a:r>
            <a:endParaRPr lang="tr-TR" b="1" i="1" dirty="0" smtClean="0">
              <a:solidFill>
                <a:srgbClr val="CC0000"/>
              </a:solidFill>
            </a:endParaRPr>
          </a:p>
          <a:p>
            <a:pPr>
              <a:lnSpc>
                <a:spcPct val="91000"/>
              </a:lnSpc>
            </a:pPr>
            <a:r>
              <a:rPr lang="tr-TR" b="1" dirty="0" smtClean="0">
                <a:latin typeface="Times New Roman" pitchFamily="18" charset="0"/>
              </a:rPr>
              <a:t>Suçu bildirmeme</a:t>
            </a:r>
            <a:r>
              <a:rPr lang="tr-TR" dirty="0" smtClean="0">
                <a:latin typeface="Times New Roman" pitchFamily="18" charset="0"/>
              </a:rPr>
              <a:t> </a:t>
            </a:r>
            <a:endParaRPr lang="tr-TR" b="1" dirty="0" smtClean="0">
              <a:latin typeface="Times New Roman" pitchFamily="18" charset="0"/>
            </a:endParaRPr>
          </a:p>
          <a:p>
            <a:pPr>
              <a:lnSpc>
                <a:spcPct val="150000"/>
              </a:lnSpc>
            </a:pPr>
            <a:r>
              <a:rPr lang="tr-TR" b="1" dirty="0" smtClean="0">
                <a:latin typeface="Times New Roman" pitchFamily="18" charset="0"/>
              </a:rPr>
              <a:t>Madde 278 -</a:t>
            </a:r>
            <a:r>
              <a:rPr lang="tr-TR" dirty="0" smtClean="0">
                <a:latin typeface="Times New Roman" pitchFamily="18" charset="0"/>
              </a:rPr>
              <a:t> (1) İşlenmekte olan bir suçu yetkili makamlara bildirmeyen kişi, </a:t>
            </a:r>
            <a:r>
              <a:rPr lang="tr-TR" b="1" i="1" u="sng" dirty="0" smtClean="0">
                <a:latin typeface="Times New Roman" pitchFamily="18" charset="0"/>
              </a:rPr>
              <a:t>bir yıla kadar hapis cezası</a:t>
            </a:r>
            <a:r>
              <a:rPr lang="tr-TR" b="1" dirty="0" smtClean="0">
                <a:latin typeface="Times New Roman" pitchFamily="18" charset="0"/>
              </a:rPr>
              <a:t> </a:t>
            </a:r>
            <a:r>
              <a:rPr lang="tr-TR" dirty="0" smtClean="0">
                <a:latin typeface="Times New Roman" pitchFamily="18" charset="0"/>
              </a:rPr>
              <a:t>ile cezalandırılır. </a:t>
            </a:r>
          </a:p>
          <a:p>
            <a:pPr>
              <a:lnSpc>
                <a:spcPct val="150000"/>
              </a:lnSpc>
            </a:pPr>
            <a:r>
              <a:rPr lang="tr-TR" b="1" dirty="0" smtClean="0">
                <a:latin typeface="Times New Roman" pitchFamily="18" charset="0"/>
              </a:rPr>
              <a:t>Kamu görevlisinin suçu bildirmemesi</a:t>
            </a:r>
            <a:r>
              <a:rPr lang="tr-TR" dirty="0" smtClean="0">
                <a:latin typeface="Times New Roman" pitchFamily="18" charset="0"/>
              </a:rPr>
              <a:t> </a:t>
            </a:r>
            <a:endParaRPr lang="tr-TR" b="1" dirty="0" smtClean="0">
              <a:latin typeface="Times New Roman" pitchFamily="18" charset="0"/>
            </a:endParaRPr>
          </a:p>
          <a:p>
            <a:pPr>
              <a:lnSpc>
                <a:spcPct val="150000"/>
              </a:lnSpc>
            </a:pPr>
            <a:r>
              <a:rPr lang="tr-TR" b="1" dirty="0" smtClean="0">
                <a:latin typeface="Times New Roman" pitchFamily="18" charset="0"/>
              </a:rPr>
              <a:t>Madde 279- </a:t>
            </a:r>
            <a:r>
              <a:rPr lang="tr-TR" dirty="0" smtClean="0">
                <a:latin typeface="Times New Roman" pitchFamily="18" charset="0"/>
              </a:rPr>
              <a:t>Kamu adına soruşturma ve kovuşturmayı gerektiren bir suçun işlendiğini </a:t>
            </a:r>
            <a:r>
              <a:rPr lang="tr-TR" b="1" i="1" u="sng" dirty="0" smtClean="0">
                <a:latin typeface="Times New Roman" pitchFamily="18" charset="0"/>
              </a:rPr>
              <a:t>göreviyle bağlantılı olarak öğrenip</a:t>
            </a:r>
            <a:r>
              <a:rPr lang="tr-TR" b="1" dirty="0" smtClean="0">
                <a:latin typeface="Times New Roman" pitchFamily="18" charset="0"/>
              </a:rPr>
              <a:t> </a:t>
            </a:r>
            <a:r>
              <a:rPr lang="tr-TR" dirty="0" smtClean="0">
                <a:latin typeface="Times New Roman" pitchFamily="18" charset="0"/>
              </a:rPr>
              <a:t>de yetkili makamlara bildirimde bulunmayı ihmal eden veya bu hususta gecikme gösteren kamu görevlisi</a:t>
            </a:r>
            <a:r>
              <a:rPr lang="tr-TR" b="1" dirty="0" smtClean="0">
                <a:latin typeface="Times New Roman" pitchFamily="18" charset="0"/>
              </a:rPr>
              <a:t>, </a:t>
            </a:r>
            <a:r>
              <a:rPr lang="tr-TR" b="1" i="1" u="sng" dirty="0" smtClean="0">
                <a:latin typeface="Times New Roman" pitchFamily="18" charset="0"/>
              </a:rPr>
              <a:t>altı aydan iki yıla kadar hapis cezası</a:t>
            </a:r>
            <a:r>
              <a:rPr lang="tr-TR" b="1" dirty="0" smtClean="0">
                <a:latin typeface="Times New Roman" pitchFamily="18" charset="0"/>
              </a:rPr>
              <a:t> </a:t>
            </a:r>
            <a:r>
              <a:rPr lang="tr-TR" dirty="0" smtClean="0">
                <a:latin typeface="Times New Roman" pitchFamily="18" charset="0"/>
              </a:rPr>
              <a:t>ile cezalandırılır.</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idx="4294967295"/>
          </p:nvPr>
        </p:nvSpPr>
        <p:spPr>
          <a:xfrm>
            <a:off x="500063" y="142875"/>
            <a:ext cx="7999412" cy="674688"/>
          </a:xfrm>
        </p:spPr>
        <p:txBody>
          <a:bodyPr/>
          <a:lstStyle/>
          <a:p>
            <a:pPr eaLnBrk="1" hangingPunct="1"/>
            <a:r>
              <a:rPr lang="tr-TR" altLang="tr-TR" b="1" smtClean="0">
                <a:solidFill>
                  <a:srgbClr val="FF0000"/>
                </a:solidFill>
                <a:hlinkClick r:id="rId2"/>
              </a:rPr>
              <a:t>TCK Madde 96</a:t>
            </a:r>
            <a:endParaRPr lang="tr-TR" altLang="tr-TR" b="1" smtClean="0">
              <a:solidFill>
                <a:srgbClr val="FF0000"/>
              </a:solidFill>
            </a:endParaRPr>
          </a:p>
        </p:txBody>
      </p:sp>
      <p:sp>
        <p:nvSpPr>
          <p:cNvPr id="78852" name="Rectangle 3"/>
          <p:cNvSpPr>
            <a:spLocks noGrp="1" noChangeArrowheads="1"/>
          </p:cNvSpPr>
          <p:nvPr>
            <p:ph type="body" idx="4294967295"/>
          </p:nvPr>
        </p:nvSpPr>
        <p:spPr/>
        <p:txBody>
          <a:bodyPr>
            <a:normAutofit fontScale="92500"/>
          </a:bodyPr>
          <a:lstStyle/>
          <a:p>
            <a:pPr eaLnBrk="1" hangingPunct="1">
              <a:lnSpc>
                <a:spcPct val="90000"/>
              </a:lnSpc>
            </a:pPr>
            <a:r>
              <a:rPr lang="tr-TR" altLang="tr-TR" sz="2800" smtClean="0"/>
              <a:t>Madde 96- (1) Bir kimsenin eziyet çekmesine yol açacak davranışları gerçekleştiren kişi hakkında iki yıldan beş yıla kadar hapis cezasına hükmolunur.</a:t>
            </a:r>
          </a:p>
          <a:p>
            <a:pPr eaLnBrk="1" hangingPunct="1">
              <a:lnSpc>
                <a:spcPct val="90000"/>
              </a:lnSpc>
            </a:pPr>
            <a:r>
              <a:rPr lang="tr-TR" altLang="tr-TR" sz="2800" smtClean="0"/>
              <a:t>(2) Yukarıdaki fıkra kapsamına giren fiillerin;</a:t>
            </a:r>
          </a:p>
          <a:p>
            <a:pPr eaLnBrk="1" hangingPunct="1">
              <a:lnSpc>
                <a:spcPct val="90000"/>
              </a:lnSpc>
            </a:pPr>
            <a:r>
              <a:rPr lang="tr-TR" altLang="tr-TR" sz="2800" smtClean="0"/>
              <a:t>a) Çocuğa, beden veya ruh bakımından kendisini savunamayacak durumda bulunan kişiye ya da gebe kadına karşı,</a:t>
            </a:r>
          </a:p>
          <a:p>
            <a:pPr eaLnBrk="1" hangingPunct="1">
              <a:lnSpc>
                <a:spcPct val="90000"/>
              </a:lnSpc>
            </a:pPr>
            <a:r>
              <a:rPr lang="tr-TR" altLang="tr-TR" sz="2800" smtClean="0"/>
              <a:t>b) Üstsoy veya altsoya, babalık veya analığa ya da eşe karşı,</a:t>
            </a:r>
          </a:p>
          <a:p>
            <a:pPr eaLnBrk="1" hangingPunct="1">
              <a:lnSpc>
                <a:spcPct val="90000"/>
              </a:lnSpc>
            </a:pPr>
            <a:r>
              <a:rPr lang="tr-TR" altLang="tr-TR" sz="2800" smtClean="0"/>
              <a:t>İşlenmesi halinde, kişi hakkında üç yıldan sekiz yıla kadar hapis cezasına hükmolunur. </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6241446"/>
          </a:xfrm>
        </p:spPr>
        <p:txBody>
          <a:bodyPr>
            <a:normAutofit fontScale="92500" lnSpcReduction="20000"/>
          </a:bodyPr>
          <a:lstStyle/>
          <a:p>
            <a:pPr algn="just">
              <a:lnSpc>
                <a:spcPct val="150000"/>
              </a:lnSpc>
              <a:buNone/>
            </a:pPr>
            <a:r>
              <a:rPr lang="tr-TR" sz="2800" b="1" dirty="0" smtClean="0">
                <a:solidFill>
                  <a:schemeClr val="accent5">
                    <a:lumMod val="75000"/>
                  </a:schemeClr>
                </a:solidFill>
                <a:latin typeface="Humanst521 BT"/>
              </a:rPr>
              <a:t>	</a:t>
            </a:r>
            <a:r>
              <a:rPr lang="tr-TR" sz="2800" b="1" i="1" dirty="0" smtClean="0">
                <a:solidFill>
                  <a:schemeClr val="accent5">
                    <a:lumMod val="75000"/>
                  </a:schemeClr>
                </a:solidFill>
                <a:latin typeface="Humanst521 BT"/>
              </a:rPr>
              <a:t>Sorularınız var ise veya bildirimde bulunacaksanız, lütfen aşağıda belirtilen kurumlarla iletişime geçiniz!..</a:t>
            </a:r>
          </a:p>
          <a:p>
            <a:pPr>
              <a:lnSpc>
                <a:spcPct val="150000"/>
              </a:lnSpc>
            </a:pPr>
            <a:r>
              <a:rPr lang="tr-TR" sz="2800" dirty="0" smtClean="0">
                <a:latin typeface="Humanst521 BT"/>
              </a:rPr>
              <a:t>Okulun Rehberlik Servisi</a:t>
            </a:r>
          </a:p>
          <a:p>
            <a:pPr>
              <a:lnSpc>
                <a:spcPct val="150000"/>
              </a:lnSpc>
            </a:pPr>
            <a:r>
              <a:rPr lang="tr-TR" sz="2800" dirty="0" smtClean="0">
                <a:latin typeface="Humanst521 BT"/>
              </a:rPr>
              <a:t>Rehberlik ve Araştırma Merkezi</a:t>
            </a:r>
          </a:p>
          <a:p>
            <a:pPr>
              <a:lnSpc>
                <a:spcPct val="150000"/>
              </a:lnSpc>
            </a:pPr>
            <a:r>
              <a:rPr lang="tr-TR" sz="2800" dirty="0" smtClean="0">
                <a:latin typeface="Humanst521 BT"/>
              </a:rPr>
              <a:t>Sosyal Hizmetler ve Çocuk Esirgeme Kurumu İl Müdürlükleri </a:t>
            </a:r>
          </a:p>
          <a:p>
            <a:pPr>
              <a:lnSpc>
                <a:spcPct val="150000"/>
              </a:lnSpc>
            </a:pPr>
            <a:r>
              <a:rPr lang="tr-TR" sz="2800" dirty="0" smtClean="0">
                <a:latin typeface="Humanst521 BT"/>
              </a:rPr>
              <a:t>Baroların Çocuk Hakları Merkezleri </a:t>
            </a:r>
          </a:p>
          <a:p>
            <a:pPr>
              <a:lnSpc>
                <a:spcPct val="150000"/>
              </a:lnSpc>
            </a:pPr>
            <a:r>
              <a:rPr lang="tr-TR" sz="2800" dirty="0" smtClean="0">
                <a:latin typeface="Humanst521 BT"/>
              </a:rPr>
              <a:t>Emniyet Müdürlüğü Çocuk Polisi Şubeleri </a:t>
            </a:r>
          </a:p>
          <a:p>
            <a:pPr>
              <a:lnSpc>
                <a:spcPct val="150000"/>
              </a:lnSpc>
            </a:pPr>
            <a:r>
              <a:rPr lang="tr-TR" sz="2800" dirty="0" smtClean="0">
                <a:latin typeface="Humanst521 BT"/>
              </a:rPr>
              <a:t>Hastaneler bünyesindeki Çocuk Koruma Merkezi/Birimleri</a:t>
            </a:r>
            <a:endParaRPr lang="tr-TR" sz="2800" dirty="0" smtClean="0"/>
          </a:p>
          <a:p>
            <a:pPr algn="just">
              <a:lnSpc>
                <a:spcPct val="150000"/>
              </a:lnSpc>
              <a:buNone/>
            </a:pPr>
            <a:endParaRPr lang="tr-TR" sz="2800" b="1" dirty="0" smtClean="0">
              <a:latin typeface="Humanst521 BT"/>
            </a:endParaRPr>
          </a:p>
          <a:p>
            <a:pPr algn="just">
              <a:buNone/>
            </a:pPr>
            <a:endParaRPr lang="tr-TR" sz="2800" b="1" dirty="0" smtClean="0">
              <a:latin typeface="Humanst521 BT"/>
            </a:endParaRPr>
          </a:p>
          <a:p>
            <a:pPr algn="just">
              <a:lnSpc>
                <a:spcPct val="150000"/>
              </a:lnSpc>
              <a:buNone/>
            </a:pPr>
            <a:endParaRPr lang="tr-TR" dirty="0" smtClean="0"/>
          </a:p>
          <a:p>
            <a:endParaRPr lang="tr-TR" dirty="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400948" cy="6027132"/>
          </a:xfrm>
        </p:spPr>
        <p:txBody>
          <a:bodyPr>
            <a:normAutofit lnSpcReduction="10000"/>
          </a:bodyPr>
          <a:lstStyle/>
          <a:p>
            <a:pPr algn="ctr">
              <a:lnSpc>
                <a:spcPct val="150000"/>
              </a:lnSpc>
              <a:buNone/>
            </a:pPr>
            <a:r>
              <a:rPr lang="tr-TR" sz="3200" dirty="0" smtClean="0"/>
              <a:t>DUYGULARINI TANIMASI,</a:t>
            </a:r>
          </a:p>
          <a:p>
            <a:pPr algn="ctr">
              <a:lnSpc>
                <a:spcPct val="150000"/>
              </a:lnSpc>
              <a:buNone/>
            </a:pPr>
            <a:r>
              <a:rPr lang="tr-TR" sz="3200" dirty="0" smtClean="0"/>
              <a:t>KENDİ HAKLARINI BİLMESİ</a:t>
            </a:r>
          </a:p>
          <a:p>
            <a:pPr algn="ctr">
              <a:lnSpc>
                <a:spcPct val="150000"/>
              </a:lnSpc>
              <a:buNone/>
            </a:pPr>
            <a:r>
              <a:rPr lang="tr-TR" sz="3200" dirty="0" smtClean="0"/>
              <a:t>BEDENİNİ KORUYABİLMESİ İÇİN</a:t>
            </a:r>
          </a:p>
          <a:p>
            <a:pPr algn="ctr">
              <a:lnSpc>
                <a:spcPct val="150000"/>
              </a:lnSpc>
              <a:buNone/>
            </a:pPr>
            <a:r>
              <a:rPr lang="tr-TR" sz="3200" dirty="0" smtClean="0"/>
              <a:t>SİZİN YARDIMINIZA İHTİYACI VAR!!!</a:t>
            </a:r>
          </a:p>
          <a:p>
            <a:pPr algn="ctr">
              <a:lnSpc>
                <a:spcPct val="150000"/>
              </a:lnSpc>
              <a:buNone/>
            </a:pPr>
            <a:endParaRPr lang="tr-TR" sz="3200" dirty="0" smtClean="0"/>
          </a:p>
          <a:p>
            <a:pPr algn="ctr">
              <a:lnSpc>
                <a:spcPct val="150000"/>
              </a:lnSpc>
              <a:buNone/>
            </a:pPr>
            <a:r>
              <a:rPr lang="tr-TR" sz="3200" dirty="0" smtClean="0"/>
              <a:t>ÇOCUKLARINIZI FARKEDİN VE KENDİLERİNİ FARKETMELERİNİ SAĞLAYIN!</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7400948" cy="5884256"/>
          </a:xfrm>
        </p:spPr>
        <p:txBody>
          <a:bodyPr/>
          <a:lstStyle/>
          <a:p>
            <a:pPr algn="ctr">
              <a:buNone/>
            </a:pPr>
            <a:endParaRPr lang="tr-TR" dirty="0" smtClean="0"/>
          </a:p>
          <a:p>
            <a:pPr algn="ctr">
              <a:buNone/>
            </a:pPr>
            <a:endParaRPr lang="tr-TR" dirty="0" smtClean="0"/>
          </a:p>
          <a:p>
            <a:pPr algn="ctr">
              <a:buNone/>
            </a:pPr>
            <a:r>
              <a:rPr lang="tr-TR" sz="6000" dirty="0" smtClean="0"/>
              <a:t>KATILIMINIZ İÇİN TEŞEKKÜR EDERİZ.</a:t>
            </a:r>
            <a:endParaRPr lang="tr-TR" sz="60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878</TotalTime>
  <Words>3191</Words>
  <Application>Microsoft Office PowerPoint</Application>
  <PresentationFormat>Ekran Gösterisi (4:3)</PresentationFormat>
  <Paragraphs>491</Paragraphs>
  <Slides>95</Slides>
  <Notes>3</Notes>
  <HiddenSlides>0</HiddenSlides>
  <MMClips>2</MMClips>
  <ScaleCrop>false</ScaleCrop>
  <HeadingPairs>
    <vt:vector size="4" baseType="variant">
      <vt:variant>
        <vt:lpstr>Tema</vt:lpstr>
      </vt:variant>
      <vt:variant>
        <vt:i4>1</vt:i4>
      </vt:variant>
      <vt:variant>
        <vt:lpstr>Slayt Başlıkları</vt:lpstr>
      </vt:variant>
      <vt:variant>
        <vt:i4>95</vt:i4>
      </vt:variant>
    </vt:vector>
  </HeadingPairs>
  <TitlesOfParts>
    <vt:vector size="96" baseType="lpstr">
      <vt:lpstr>Zengin</vt:lpstr>
      <vt:lpstr>   velİ semİnerİ   2016 </vt:lpstr>
      <vt:lpstr>    KÜÇÜK BEDENLER AĞIR YÜKLER…</vt:lpstr>
      <vt:lpstr>ÇOCUKluk KAVRAMI</vt:lpstr>
      <vt:lpstr>                ÇOCUKLARIMIZ RİSK ALTINDA…     PEKİ BU RİSKLERİN FARKINDA MIYIZ?    </vt:lpstr>
      <vt:lpstr>Slayt 5</vt:lpstr>
      <vt:lpstr>Slayt 6</vt:lpstr>
      <vt:lpstr>BÖYLE DURUMLARDA ÇOCUKLARIN İHMAL VE/VEYA İSTİSMAR EDİLDİKLERİ İFADE EDİLİR.  PEKİ GERÇEKTEN “İHMAL VE İSTİSMAR” NEDİR?</vt:lpstr>
      <vt:lpstr>ÇOCUK İHMALİ</vt:lpstr>
      <vt:lpstr>Slayt 9</vt:lpstr>
      <vt:lpstr>Slayt 10</vt:lpstr>
      <vt:lpstr>Slayt 11</vt:lpstr>
      <vt:lpstr>Slayt 12</vt:lpstr>
      <vt:lpstr>Slayt 13</vt:lpstr>
      <vt:lpstr>Slayt 14</vt:lpstr>
      <vt:lpstr>Slayt 15</vt:lpstr>
      <vt:lpstr>Slayt 16</vt:lpstr>
      <vt:lpstr>Slayt 17</vt:lpstr>
      <vt:lpstr>Slayt 18</vt:lpstr>
      <vt:lpstr>Bir çocuğun ihmal edildiğini nasıl anlarız?</vt:lpstr>
      <vt:lpstr> </vt:lpstr>
      <vt:lpstr>İhmalin çocuk üzerindeki etkileri nelerdir?</vt:lpstr>
      <vt:lpstr>ÇOCUK İSTİSMARI</vt:lpstr>
      <vt:lpstr>Fİzİksel İstİsmar</vt:lpstr>
      <vt:lpstr>Slayt 24</vt:lpstr>
      <vt:lpstr>     Fİzİksel ceza dİsİplİn yöntemİ olarak kullanılmalı mı?</vt:lpstr>
      <vt:lpstr>  Fİzİksel İHMAL VE İstİsmarin SonuçlarI </vt:lpstr>
      <vt:lpstr>Slayt 27</vt:lpstr>
      <vt:lpstr>Slayt 28</vt:lpstr>
      <vt:lpstr>Slayt 29</vt:lpstr>
      <vt:lpstr>Slayt 30</vt:lpstr>
      <vt:lpstr>Slayt 31</vt:lpstr>
      <vt:lpstr>Slayt 32</vt:lpstr>
      <vt:lpstr>Slayt 33</vt:lpstr>
      <vt:lpstr>Duygusal İstismar Çeşitleri</vt:lpstr>
      <vt:lpstr>Slayt 35</vt:lpstr>
      <vt:lpstr>Slayt 36</vt:lpstr>
      <vt:lpstr>Slayt 37</vt:lpstr>
      <vt:lpstr>Slayt 38</vt:lpstr>
      <vt:lpstr>Slayt 39</vt:lpstr>
      <vt:lpstr>Slayt 40</vt:lpstr>
      <vt:lpstr>Slayt 41</vt:lpstr>
      <vt:lpstr>Slayt 42</vt:lpstr>
      <vt:lpstr>CİNSEL İSTİSMARA MARUZ KALAN ÇOCUKLARIN YAŞA GÖRE DAĞILIMLARI İNCELENDİĞİNDE;</vt:lpstr>
      <vt:lpstr>Cinsel istismarcı kim olabilir?  Ya da kurbanın ailesinden biri </vt:lpstr>
      <vt:lpstr>Cinsel istismarcı kim olabilir?</vt:lpstr>
      <vt:lpstr>Cinsel istismar</vt:lpstr>
      <vt:lpstr>Cinsel İstismara Maruz Kalan Çocuklarda Görülen Belirtiler</vt:lpstr>
      <vt:lpstr>Slayt 48</vt:lpstr>
      <vt:lpstr>Slayt 49</vt:lpstr>
      <vt:lpstr>Cinsel istismara maruz kalan çocuklarda  görülebilen belirtiler nelerdir? </vt:lpstr>
      <vt:lpstr>Slayt 51</vt:lpstr>
      <vt:lpstr>Çocuklar yaşadıklarını neden anlatmak istemezler…</vt:lpstr>
      <vt:lpstr>Çocuklar sonunda nasıl söylerler…</vt:lpstr>
      <vt:lpstr>Slayt 54</vt:lpstr>
      <vt:lpstr>Slayt 55</vt:lpstr>
      <vt:lpstr>Cinsel İstismar İle İlgili  Doğru Bilinen Yanlışlar</vt:lpstr>
      <vt:lpstr>Slayt 57</vt:lpstr>
      <vt:lpstr>Slayt 58</vt:lpstr>
      <vt:lpstr>1. Cinsellik konusunda çocuklarınızı  bilgilendirin.</vt:lpstr>
      <vt:lpstr>2-Güvenliklerini sağlamayı öğretin:</vt:lpstr>
      <vt:lpstr>1-Güvenliklerini sağlamayı öğretin:</vt:lpstr>
      <vt:lpstr>Slayt 62</vt:lpstr>
      <vt:lpstr>2-Güvenliklerini sağlamayı öğretin:</vt:lpstr>
      <vt:lpstr>2-Güvenliklerini sağlamayı öğretin:</vt:lpstr>
      <vt:lpstr>3-Bedenlerini korumayı öğretin;</vt:lpstr>
      <vt:lpstr>3-Bedenlerini korumayı öğretin;</vt:lpstr>
      <vt:lpstr>3-Bedenlerini korumayı öğretin;</vt:lpstr>
      <vt:lpstr>İyi Dokunma – Kötü Dokunma</vt:lpstr>
      <vt:lpstr>İyi Dokunma</vt:lpstr>
      <vt:lpstr>Kötü Dokunma</vt:lpstr>
      <vt:lpstr>Slayt 71</vt:lpstr>
      <vt:lpstr>4-’Hayır’ demeyi öğretin:</vt:lpstr>
      <vt:lpstr>‘Hayır’ diyebilme yöntemleri</vt:lpstr>
      <vt:lpstr>5-Yardım istemeyi öğretin:</vt:lpstr>
      <vt:lpstr>5-Yardım istemeyi öğretin:</vt:lpstr>
      <vt:lpstr>6-Her zaman sır saklanmayacağını öğretin</vt:lpstr>
      <vt:lpstr>Slayt 77</vt:lpstr>
      <vt:lpstr>Bizler çocuklarımıza;</vt:lpstr>
      <vt:lpstr>Bu bilgileri çocuğa verirken çok dikkatli olmamız gerekmektedir.</vt:lpstr>
      <vt:lpstr>Cinsel İstismara uğrayanlara nasıl yardım edebilirsiniz? </vt:lpstr>
      <vt:lpstr>Slayt 81</vt:lpstr>
      <vt:lpstr>Cinsel İstismara uğrayanlara nasıl yardım edebilirsiniz? </vt:lpstr>
      <vt:lpstr>Slayt 83</vt:lpstr>
      <vt:lpstr>Slayt 84</vt:lpstr>
      <vt:lpstr>     Cİnsel İstİsmarla İlİşkİlİ sorunlar ve klİnİk özellİkler </vt:lpstr>
      <vt:lpstr>Slayt 86</vt:lpstr>
      <vt:lpstr>Slayt 87</vt:lpstr>
      <vt:lpstr>Slayt 88</vt:lpstr>
      <vt:lpstr>Slayt 89</vt:lpstr>
      <vt:lpstr>Slayt 90</vt:lpstr>
      <vt:lpstr>Slayt 91</vt:lpstr>
      <vt:lpstr>TCK Madde 96</vt:lpstr>
      <vt:lpstr>Slayt 93</vt:lpstr>
      <vt:lpstr>Slayt 94</vt:lpstr>
      <vt:lpstr>Slayt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simge ercan</dc:creator>
  <cp:lastModifiedBy>burcu</cp:lastModifiedBy>
  <cp:revision>416</cp:revision>
  <dcterms:created xsi:type="dcterms:W3CDTF">2014-12-06T19:58:29Z</dcterms:created>
  <dcterms:modified xsi:type="dcterms:W3CDTF">2016-01-15T07:32:17Z</dcterms:modified>
</cp:coreProperties>
</file>