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81" r:id="rId4"/>
    <p:sldId id="282" r:id="rId5"/>
    <p:sldId id="258" r:id="rId6"/>
    <p:sldId id="259" r:id="rId7"/>
    <p:sldId id="260" r:id="rId8"/>
    <p:sldId id="261" r:id="rId9"/>
    <p:sldId id="262" r:id="rId10"/>
    <p:sldId id="265" r:id="rId11"/>
    <p:sldId id="263"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4E526-175A-468B-9626-9B44336FD66E}" type="datetimeFigureOut">
              <a:rPr lang="tr-TR" smtClean="0"/>
              <a:t>9.04.2021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ED801-2D49-4342-9AB4-AF4625781892}" type="slidenum">
              <a:rPr lang="tr-TR" smtClean="0"/>
              <a:t>‹#›</a:t>
            </a:fld>
            <a:endParaRPr lang="tr-TR"/>
          </a:p>
        </p:txBody>
      </p:sp>
    </p:spTree>
    <p:extLst>
      <p:ext uri="{BB962C8B-B14F-4D97-AF65-F5344CB8AC3E}">
        <p14:creationId xmlns:p14="http://schemas.microsoft.com/office/powerpoint/2010/main" val="2364325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A4ED801-2D49-4342-9AB4-AF4625781892}" type="slidenum">
              <a:rPr lang="tr-TR" smtClean="0"/>
              <a:t>23</a:t>
            </a:fld>
            <a:endParaRPr lang="tr-TR"/>
          </a:p>
        </p:txBody>
      </p:sp>
    </p:spTree>
    <p:extLst>
      <p:ext uri="{BB962C8B-B14F-4D97-AF65-F5344CB8AC3E}">
        <p14:creationId xmlns:p14="http://schemas.microsoft.com/office/powerpoint/2010/main" val="97955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9646D8D-86F6-4E8E-8D13-A95F5CC76D37}" type="datetimeFigureOut">
              <a:rPr lang="tr-TR" smtClean="0"/>
              <a:t>9.04.2021</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2F3C41E-B9DC-4351-8A39-E6C3C6FCE706}" type="slidenum">
              <a:rPr lang="tr-TR" smtClean="0"/>
              <a:t>‹#›</a:t>
            </a:fld>
            <a:endParaRPr lang="tr-TR"/>
          </a:p>
        </p:txBody>
      </p:sp>
    </p:spTree>
    <p:extLst>
      <p:ext uri="{BB962C8B-B14F-4D97-AF65-F5344CB8AC3E}">
        <p14:creationId xmlns:p14="http://schemas.microsoft.com/office/powerpoint/2010/main" val="29791409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646D8D-86F6-4E8E-8D13-A95F5CC76D37}" type="datetimeFigureOut">
              <a:rPr lang="tr-TR" smtClean="0"/>
              <a:t>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F3C41E-B9DC-4351-8A39-E6C3C6FCE706}" type="slidenum">
              <a:rPr lang="tr-TR" smtClean="0"/>
              <a:t>‹#›</a:t>
            </a:fld>
            <a:endParaRPr lang="tr-TR"/>
          </a:p>
        </p:txBody>
      </p:sp>
    </p:spTree>
    <p:extLst>
      <p:ext uri="{BB962C8B-B14F-4D97-AF65-F5344CB8AC3E}">
        <p14:creationId xmlns:p14="http://schemas.microsoft.com/office/powerpoint/2010/main" val="164054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646D8D-86F6-4E8E-8D13-A95F5CC76D37}" type="datetimeFigureOut">
              <a:rPr lang="tr-TR" smtClean="0"/>
              <a:t>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F3C41E-B9DC-4351-8A39-E6C3C6FCE706}" type="slidenum">
              <a:rPr lang="tr-TR" smtClean="0"/>
              <a:t>‹#›</a:t>
            </a:fld>
            <a:endParaRPr lang="tr-TR"/>
          </a:p>
        </p:txBody>
      </p:sp>
    </p:spTree>
    <p:extLst>
      <p:ext uri="{BB962C8B-B14F-4D97-AF65-F5344CB8AC3E}">
        <p14:creationId xmlns:p14="http://schemas.microsoft.com/office/powerpoint/2010/main" val="487751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9646D8D-86F6-4E8E-8D13-A95F5CC76D37}" type="datetimeFigureOut">
              <a:rPr lang="tr-TR" smtClean="0"/>
              <a:t>9.04.2021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2F3C41E-B9DC-4351-8A39-E6C3C6FCE706}" type="slidenum">
              <a:rPr lang="tr-TR" smtClean="0"/>
              <a:t>‹#›</a:t>
            </a:fld>
            <a:endParaRPr lang="tr-TR"/>
          </a:p>
        </p:txBody>
      </p:sp>
    </p:spTree>
    <p:extLst>
      <p:ext uri="{BB962C8B-B14F-4D97-AF65-F5344CB8AC3E}">
        <p14:creationId xmlns:p14="http://schemas.microsoft.com/office/powerpoint/2010/main" val="101953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9646D8D-86F6-4E8E-8D13-A95F5CC76D37}" type="datetimeFigureOut">
              <a:rPr lang="tr-TR" smtClean="0"/>
              <a:t>9.04.2021</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52F3C41E-B9DC-4351-8A39-E6C3C6FCE706}" type="slidenum">
              <a:rPr lang="tr-TR" smtClean="0"/>
              <a:t>‹#›</a:t>
            </a:fld>
            <a:endParaRPr lang="tr-TR"/>
          </a:p>
        </p:txBody>
      </p:sp>
    </p:spTree>
    <p:extLst>
      <p:ext uri="{BB962C8B-B14F-4D97-AF65-F5344CB8AC3E}">
        <p14:creationId xmlns:p14="http://schemas.microsoft.com/office/powerpoint/2010/main" val="19041722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9646D8D-86F6-4E8E-8D13-A95F5CC76D37}" type="datetimeFigureOut">
              <a:rPr lang="tr-TR" smtClean="0"/>
              <a:t>9.04.2021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F3C41E-B9DC-4351-8A39-E6C3C6FCE706}" type="slidenum">
              <a:rPr lang="tr-TR" smtClean="0"/>
              <a:t>‹#›</a:t>
            </a:fld>
            <a:endParaRPr lang="tr-TR"/>
          </a:p>
        </p:txBody>
      </p:sp>
    </p:spTree>
    <p:extLst>
      <p:ext uri="{BB962C8B-B14F-4D97-AF65-F5344CB8AC3E}">
        <p14:creationId xmlns:p14="http://schemas.microsoft.com/office/powerpoint/2010/main" val="289853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9646D8D-86F6-4E8E-8D13-A95F5CC76D37}" type="datetimeFigureOut">
              <a:rPr lang="tr-TR" smtClean="0"/>
              <a:t>9.04.2021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2F3C41E-B9DC-4351-8A39-E6C3C6FCE706}" type="slidenum">
              <a:rPr lang="tr-TR" smtClean="0"/>
              <a:t>‹#›</a:t>
            </a:fld>
            <a:endParaRPr lang="tr-TR"/>
          </a:p>
        </p:txBody>
      </p:sp>
    </p:spTree>
    <p:extLst>
      <p:ext uri="{BB962C8B-B14F-4D97-AF65-F5344CB8AC3E}">
        <p14:creationId xmlns:p14="http://schemas.microsoft.com/office/powerpoint/2010/main" val="334443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9646D8D-86F6-4E8E-8D13-A95F5CC76D37}" type="datetimeFigureOut">
              <a:rPr lang="tr-TR" smtClean="0"/>
              <a:t>9.04.2021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2F3C41E-B9DC-4351-8A39-E6C3C6FCE706}" type="slidenum">
              <a:rPr lang="tr-TR" smtClean="0"/>
              <a:t>‹#›</a:t>
            </a:fld>
            <a:endParaRPr lang="tr-TR"/>
          </a:p>
        </p:txBody>
      </p:sp>
    </p:spTree>
    <p:extLst>
      <p:ext uri="{BB962C8B-B14F-4D97-AF65-F5344CB8AC3E}">
        <p14:creationId xmlns:p14="http://schemas.microsoft.com/office/powerpoint/2010/main" val="3743224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46D8D-86F6-4E8E-8D13-A95F5CC76D37}" type="datetimeFigureOut">
              <a:rPr lang="tr-TR" smtClean="0"/>
              <a:t>9.04.2021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2F3C41E-B9DC-4351-8A39-E6C3C6FCE706}" type="slidenum">
              <a:rPr lang="tr-TR" smtClean="0"/>
              <a:t>‹#›</a:t>
            </a:fld>
            <a:endParaRPr lang="tr-TR"/>
          </a:p>
        </p:txBody>
      </p:sp>
    </p:spTree>
    <p:extLst>
      <p:ext uri="{BB962C8B-B14F-4D97-AF65-F5344CB8AC3E}">
        <p14:creationId xmlns:p14="http://schemas.microsoft.com/office/powerpoint/2010/main" val="156247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B9646D8D-86F6-4E8E-8D13-A95F5CC76D37}" type="datetimeFigureOut">
              <a:rPr lang="tr-TR" smtClean="0"/>
              <a:t>9.04.2021</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52F3C41E-B9DC-4351-8A39-E6C3C6FCE706}"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5519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9646D8D-86F6-4E8E-8D13-A95F5CC76D37}" type="datetimeFigureOut">
              <a:rPr lang="tr-TR" smtClean="0"/>
              <a:t>9.04.2021</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52F3C41E-B9DC-4351-8A39-E6C3C6FCE706}"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4022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9646D8D-86F6-4E8E-8D13-A95F5CC76D37}" type="datetimeFigureOut">
              <a:rPr lang="tr-TR" smtClean="0"/>
              <a:t>9.04.2021</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2F3C41E-B9DC-4351-8A39-E6C3C6FCE706}" type="slidenum">
              <a:rPr lang="tr-TR" smtClean="0"/>
              <a:t>‹#›</a:t>
            </a:fld>
            <a:endParaRPr lang="tr-TR"/>
          </a:p>
        </p:txBody>
      </p:sp>
    </p:spTree>
    <p:extLst>
      <p:ext uri="{BB962C8B-B14F-4D97-AF65-F5344CB8AC3E}">
        <p14:creationId xmlns:p14="http://schemas.microsoft.com/office/powerpoint/2010/main" val="1462686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Ne%20var%20bu%20k&#305;lavuzda%20LGS%202021.ppsx"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LGS%202021%20Bro&#351;&#252;r.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2021 LGS VELİ BİLGİLENDİRME TOPLANTISI </a:t>
            </a:r>
            <a:endParaRPr lang="tr-TR" dirty="0"/>
          </a:p>
        </p:txBody>
      </p:sp>
      <p:sp>
        <p:nvSpPr>
          <p:cNvPr id="3" name="Alt Başlık 2"/>
          <p:cNvSpPr>
            <a:spLocks noGrp="1"/>
          </p:cNvSpPr>
          <p:nvPr>
            <p:ph type="subTitle" idx="1"/>
          </p:nvPr>
        </p:nvSpPr>
        <p:spPr/>
        <p:txBody>
          <a:bodyPr>
            <a:noAutofit/>
          </a:bodyPr>
          <a:lstStyle/>
          <a:p>
            <a:r>
              <a:rPr lang="tr-TR" sz="2000" b="1" dirty="0"/>
              <a:t>FATİH ORTAOKULU </a:t>
            </a:r>
          </a:p>
          <a:p>
            <a:r>
              <a:rPr lang="tr-TR" sz="1800" b="1" dirty="0" smtClean="0"/>
              <a:t>PSİKOLOJİK DANIŞMA VE REHBERLİK SERVİSİ</a:t>
            </a:r>
          </a:p>
        </p:txBody>
      </p:sp>
    </p:spTree>
    <p:extLst>
      <p:ext uri="{BB962C8B-B14F-4D97-AF65-F5344CB8AC3E}">
        <p14:creationId xmlns:p14="http://schemas.microsoft.com/office/powerpoint/2010/main" val="2671494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sz="2000" b="1" dirty="0"/>
              <a:t>	</a:t>
            </a:r>
            <a:r>
              <a:rPr lang="tr-TR" altLang="tr-TR" sz="2000" b="1" dirty="0">
                <a:solidFill>
                  <a:srgbClr val="7030A0"/>
                </a:solidFill>
              </a:rPr>
              <a:t>Bir sınav öncesinde, sınav sırasında veya sonrasında duyulan endişe ve rahatsızlık hissidir</a:t>
            </a:r>
            <a:r>
              <a:rPr lang="tr-TR" altLang="tr-TR" sz="2000" b="1" dirty="0" smtClean="0">
                <a:solidFill>
                  <a:srgbClr val="7030A0"/>
                </a:solidFill>
              </a:rPr>
              <a:t>.</a:t>
            </a:r>
            <a:br>
              <a:rPr lang="tr-TR" altLang="tr-TR" sz="2000" b="1" dirty="0" smtClean="0">
                <a:solidFill>
                  <a:srgbClr val="7030A0"/>
                </a:solidFill>
              </a:rPr>
            </a:br>
            <a:r>
              <a:rPr lang="tr-TR" altLang="tr-TR" sz="2000" b="1" dirty="0">
                <a:solidFill>
                  <a:srgbClr val="7030A0"/>
                </a:solidFill>
              </a:rPr>
              <a:t/>
            </a:r>
            <a:br>
              <a:rPr lang="tr-TR" altLang="tr-TR" sz="2000" b="1" dirty="0">
                <a:solidFill>
                  <a:srgbClr val="7030A0"/>
                </a:solidFill>
              </a:rPr>
            </a:br>
            <a:r>
              <a:rPr lang="tr-TR" altLang="tr-TR" sz="2000" cap="none" dirty="0" smtClean="0">
                <a:solidFill>
                  <a:srgbClr val="002060"/>
                </a:solidFill>
                <a:latin typeface="Calibri" panose="020F0502020204030204" pitchFamily="34" charset="0"/>
              </a:rPr>
              <a:t>Sınav öncesinde öğrenilen bilgilerin sınav sırasında açığa çıkarılmasına engel olan ve öğrencinin sınav anında potansiyelini tam olarak kullanmasını engelleyip başarıyı düşüren yoğun kaygı durumudur.</a:t>
            </a:r>
            <a:r>
              <a:rPr lang="tr-TR" altLang="tr-TR" sz="2000" dirty="0">
                <a:solidFill>
                  <a:srgbClr val="002060"/>
                </a:solidFill>
                <a:latin typeface="Calibri" panose="020F0502020204030204" pitchFamily="34" charset="0"/>
              </a:rPr>
              <a:t/>
            </a:r>
            <a:br>
              <a:rPr lang="tr-TR" altLang="tr-TR" sz="2000" dirty="0">
                <a:solidFill>
                  <a:srgbClr val="002060"/>
                </a:solidFill>
                <a:latin typeface="Calibri" panose="020F0502020204030204" pitchFamily="34" charset="0"/>
              </a:rPr>
            </a:br>
            <a:r>
              <a:rPr lang="tr-TR" altLang="tr-TR" sz="2000" b="1" dirty="0">
                <a:solidFill>
                  <a:srgbClr val="7030A0"/>
                </a:solidFill>
              </a:rPr>
              <a:t/>
            </a:r>
            <a:br>
              <a:rPr lang="tr-TR" altLang="tr-TR" sz="2000" b="1" dirty="0">
                <a:solidFill>
                  <a:srgbClr val="7030A0"/>
                </a:solidFill>
              </a:rPr>
            </a:br>
            <a:endParaRPr lang="tr-TR" sz="2000" dirty="0"/>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2349126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sz="3600" dirty="0"/>
          </a:p>
        </p:txBody>
      </p:sp>
      <p:sp>
        <p:nvSpPr>
          <p:cNvPr id="3" name="Metin Yer Tutucusu 2"/>
          <p:cNvSpPr>
            <a:spLocks noGrp="1"/>
          </p:cNvSpPr>
          <p:nvPr>
            <p:ph type="body" idx="1"/>
          </p:nvPr>
        </p:nvSpPr>
        <p:spPr/>
        <p:txBody>
          <a:bodyPr/>
          <a:lstStyle/>
          <a:p>
            <a:endParaRPr lang="tr-T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6664" y="1289003"/>
            <a:ext cx="9321420" cy="4279284"/>
          </a:xfrm>
          <a:prstGeom prst="rect">
            <a:avLst/>
          </a:prstGeom>
        </p:spPr>
      </p:pic>
    </p:spTree>
    <p:extLst>
      <p:ext uri="{BB962C8B-B14F-4D97-AF65-F5344CB8AC3E}">
        <p14:creationId xmlns:p14="http://schemas.microsoft.com/office/powerpoint/2010/main" val="3689458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sz="4400" b="1" dirty="0">
                <a:solidFill>
                  <a:srgbClr val="860000"/>
                </a:solidFill>
                <a:cs typeface="Arial" panose="020B0604020202020204" pitchFamily="34" charset="0"/>
              </a:rPr>
              <a:t>SINAV KAYGISININ BAŞLICA NEDENLERİ :</a:t>
            </a:r>
            <a:br>
              <a:rPr lang="tr-TR" altLang="tr-TR" sz="4400" b="1" dirty="0">
                <a:solidFill>
                  <a:srgbClr val="860000"/>
                </a:solidFill>
                <a:cs typeface="Arial" panose="020B0604020202020204" pitchFamily="34" charset="0"/>
              </a:rPr>
            </a:br>
            <a:endParaRPr lang="tr-TR" dirty="0"/>
          </a:p>
        </p:txBody>
      </p:sp>
      <p:sp>
        <p:nvSpPr>
          <p:cNvPr id="3" name="İçerik Yer Tutucusu 2"/>
          <p:cNvSpPr>
            <a:spLocks noGrp="1"/>
          </p:cNvSpPr>
          <p:nvPr>
            <p:ph idx="1"/>
          </p:nvPr>
        </p:nvSpPr>
        <p:spPr>
          <a:xfrm>
            <a:off x="1066800" y="1828800"/>
            <a:ext cx="10058400" cy="4206240"/>
          </a:xfrm>
        </p:spPr>
        <p:txBody>
          <a:bodyPr/>
          <a:lstStyle/>
          <a:p>
            <a:pPr algn="ctr">
              <a:lnSpc>
                <a:spcPct val="80000"/>
              </a:lnSpc>
            </a:pPr>
            <a:endParaRPr lang="tr-TR" altLang="tr-TR" b="1" dirty="0">
              <a:solidFill>
                <a:srgbClr val="860000"/>
              </a:solidFill>
              <a:latin typeface="Calibri" panose="020F0502020204030204" pitchFamily="34" charset="0"/>
            </a:endParaRPr>
          </a:p>
          <a:p>
            <a:pPr>
              <a:buFont typeface="Wingdings" panose="05000000000000000000" pitchFamily="2" charset="2"/>
              <a:buChar char="Ø"/>
            </a:pPr>
            <a:r>
              <a:rPr lang="tr-TR" altLang="tr-TR" dirty="0">
                <a:solidFill>
                  <a:srgbClr val="7030A0"/>
                </a:solidFill>
                <a:cs typeface="Arial" panose="020B0604020202020204" pitchFamily="34" charset="0"/>
              </a:rPr>
              <a:t>Sınava gerçeğinden farklı anlamlar  yükleme,</a:t>
            </a:r>
          </a:p>
          <a:p>
            <a:pPr>
              <a:buFont typeface="Wingdings" panose="05000000000000000000" pitchFamily="2" charset="2"/>
              <a:buChar char="Ø"/>
            </a:pPr>
            <a:r>
              <a:rPr lang="tr-TR" altLang="tr-TR" dirty="0">
                <a:solidFill>
                  <a:srgbClr val="7030A0"/>
                </a:solidFill>
                <a:cs typeface="Arial" panose="020B0604020202020204" pitchFamily="34" charset="0"/>
              </a:rPr>
              <a:t>Sınava yeterince hazırlanamama veya kötü çalışma alışkanlıkları,</a:t>
            </a:r>
          </a:p>
          <a:p>
            <a:pPr>
              <a:buFont typeface="Wingdings" panose="05000000000000000000" pitchFamily="2" charset="2"/>
              <a:buChar char="Ø"/>
            </a:pPr>
            <a:r>
              <a:rPr lang="tr-TR" altLang="tr-TR" dirty="0">
                <a:solidFill>
                  <a:srgbClr val="7030A0"/>
                </a:solidFill>
                <a:cs typeface="Arial" panose="020B0604020202020204" pitchFamily="34" charset="0"/>
              </a:rPr>
              <a:t>Başarısız olma korkusu,</a:t>
            </a:r>
          </a:p>
          <a:p>
            <a:pPr>
              <a:buFont typeface="Wingdings" panose="05000000000000000000" pitchFamily="2" charset="2"/>
              <a:buChar char="Ø"/>
            </a:pPr>
            <a:r>
              <a:rPr lang="tr-TR" altLang="tr-TR" dirty="0">
                <a:solidFill>
                  <a:srgbClr val="7030A0"/>
                </a:solidFill>
                <a:cs typeface="Arial" panose="020B0604020202020204" pitchFamily="34" charset="0"/>
              </a:rPr>
              <a:t>Gerçekçi olmayan mükemmeliyetçi yaklaşımlar, </a:t>
            </a:r>
          </a:p>
          <a:p>
            <a:pPr>
              <a:buFont typeface="Wingdings" panose="05000000000000000000" pitchFamily="2" charset="2"/>
              <a:buChar char="Ø"/>
            </a:pPr>
            <a:r>
              <a:rPr lang="tr-TR" altLang="tr-TR" dirty="0">
                <a:solidFill>
                  <a:srgbClr val="7030A0"/>
                </a:solidFill>
                <a:cs typeface="Arial" panose="020B0604020202020204" pitchFamily="34" charset="0"/>
              </a:rPr>
              <a:t>Olumsuz düşünce biçimleri,</a:t>
            </a:r>
          </a:p>
          <a:p>
            <a:pPr>
              <a:buFont typeface="Wingdings" panose="05000000000000000000" pitchFamily="2" charset="2"/>
              <a:buChar char="Ø"/>
            </a:pPr>
            <a:r>
              <a:rPr lang="tr-TR" altLang="tr-TR" dirty="0">
                <a:solidFill>
                  <a:srgbClr val="7030A0"/>
                </a:solidFill>
                <a:cs typeface="Arial" panose="020B0604020202020204" pitchFamily="34" charset="0"/>
              </a:rPr>
              <a:t>Aile ve çevrenin beklentilerinin yüksek olması,</a:t>
            </a:r>
          </a:p>
          <a:p>
            <a:pPr>
              <a:buFont typeface="Wingdings" panose="05000000000000000000" pitchFamily="2" charset="2"/>
              <a:buChar char="Ø"/>
            </a:pPr>
            <a:r>
              <a:rPr lang="tr-TR" altLang="tr-TR" dirty="0">
                <a:solidFill>
                  <a:srgbClr val="7030A0"/>
                </a:solidFill>
                <a:cs typeface="Arial" panose="020B0604020202020204" pitchFamily="34" charset="0"/>
              </a:rPr>
              <a:t>Sınavda zamanı iyi kullanma teknikleri hakkında bilgi sahibi olmama,</a:t>
            </a:r>
          </a:p>
          <a:p>
            <a:endParaRPr lang="tr-TR" dirty="0"/>
          </a:p>
        </p:txBody>
      </p:sp>
    </p:spTree>
    <p:extLst>
      <p:ext uri="{BB962C8B-B14F-4D97-AF65-F5344CB8AC3E}">
        <p14:creationId xmlns:p14="http://schemas.microsoft.com/office/powerpoint/2010/main" val="415188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sz="4000" b="1" dirty="0">
                <a:solidFill>
                  <a:srgbClr val="700000"/>
                </a:solidFill>
                <a:ea typeface="Verdana" panose="020B0604030504040204" pitchFamily="34" charset="0"/>
                <a:cs typeface="Arial" panose="020B0604020202020204" pitchFamily="34" charset="0"/>
              </a:rPr>
              <a:t>HİSSEDİLEN FİZYOLOJİK BELİRTİLER NELERDİR</a:t>
            </a:r>
            <a:br>
              <a:rPr lang="tr-TR" altLang="tr-TR" sz="4000" b="1" dirty="0">
                <a:solidFill>
                  <a:srgbClr val="700000"/>
                </a:solidFill>
                <a:ea typeface="Verdana" panose="020B0604030504040204" pitchFamily="34" charset="0"/>
                <a:cs typeface="Arial" panose="020B0604020202020204" pitchFamily="34" charset="0"/>
              </a:rPr>
            </a:br>
            <a:endParaRPr lang="tr-TR" dirty="0"/>
          </a:p>
        </p:txBody>
      </p:sp>
      <p:sp>
        <p:nvSpPr>
          <p:cNvPr id="3" name="İçerik Yer Tutucusu 2"/>
          <p:cNvSpPr>
            <a:spLocks noGrp="1"/>
          </p:cNvSpPr>
          <p:nvPr>
            <p:ph idx="1"/>
          </p:nvPr>
        </p:nvSpPr>
        <p:spPr/>
        <p:txBody>
          <a:bodyPr/>
          <a:lstStyle/>
          <a:p>
            <a:pPr algn="ctr">
              <a:lnSpc>
                <a:spcPct val="90000"/>
              </a:lnSpc>
              <a:spcBef>
                <a:spcPct val="20000"/>
              </a:spcBef>
            </a:pPr>
            <a:endParaRPr lang="tr-TR" altLang="tr-TR" sz="1100" b="1" dirty="0">
              <a:solidFill>
                <a:srgbClr val="FF0000"/>
              </a:solidFill>
              <a:latin typeface="Calibri" panose="020F0502020204030204" pitchFamily="34" charset="0"/>
              <a:ea typeface="Verdana" panose="020B0604030504040204" pitchFamily="34" charset="0"/>
              <a:cs typeface="Arial" panose="020B0604020202020204" pitchFamily="34" charset="0"/>
            </a:endParaRPr>
          </a:p>
          <a:p>
            <a:pPr algn="ctr">
              <a:lnSpc>
                <a:spcPct val="90000"/>
              </a:lnSpc>
              <a:spcBef>
                <a:spcPct val="20000"/>
              </a:spcBef>
            </a:pPr>
            <a:r>
              <a:rPr lang="tr-TR" altLang="tr-TR" sz="1100" b="1" dirty="0">
                <a:solidFill>
                  <a:srgbClr val="FF0000"/>
                </a:solidFill>
                <a:latin typeface="Calibri" panose="020F0502020204030204" pitchFamily="34" charset="0"/>
                <a:ea typeface="Verdana" panose="020B0604030504040204" pitchFamily="34" charset="0"/>
                <a:cs typeface="Arial" panose="020B0604020202020204" pitchFamily="34" charset="0"/>
              </a:rPr>
              <a:t> </a:t>
            </a:r>
          </a:p>
          <a:p>
            <a:pPr>
              <a:lnSpc>
                <a:spcPct val="90000"/>
              </a:lnSpc>
              <a:spcBef>
                <a:spcPct val="20000"/>
              </a:spcBef>
              <a:buFont typeface="Arial" panose="020B0604020202020204" pitchFamily="34" charset="0"/>
              <a:buChar char="•"/>
            </a:pPr>
            <a:r>
              <a:rPr lang="tr-TR" altLang="tr-TR" dirty="0">
                <a:solidFill>
                  <a:srgbClr val="7030A0"/>
                </a:solidFill>
                <a:ea typeface="Verdana" panose="020B0604030504040204" pitchFamily="34" charset="0"/>
                <a:cs typeface="Arial" panose="020B0604020202020204" pitchFamily="34" charset="0"/>
              </a:rPr>
              <a:t>Kalp atışlarının düzensizleşmesi ve çarpıntılar,</a:t>
            </a:r>
          </a:p>
          <a:p>
            <a:pPr>
              <a:lnSpc>
                <a:spcPct val="90000"/>
              </a:lnSpc>
              <a:spcBef>
                <a:spcPct val="20000"/>
              </a:spcBef>
              <a:buFont typeface="Arial" panose="020B0604020202020204" pitchFamily="34" charset="0"/>
              <a:buChar char="•"/>
            </a:pPr>
            <a:r>
              <a:rPr lang="tr-TR" altLang="tr-TR" dirty="0">
                <a:solidFill>
                  <a:srgbClr val="7030A0"/>
                </a:solidFill>
                <a:ea typeface="Verdana" panose="020B0604030504040204" pitchFamily="34" charset="0"/>
                <a:cs typeface="Arial" panose="020B0604020202020204" pitchFamily="34" charset="0"/>
              </a:rPr>
              <a:t>Solunum düzensizlikleri,</a:t>
            </a:r>
          </a:p>
          <a:p>
            <a:pPr>
              <a:lnSpc>
                <a:spcPct val="90000"/>
              </a:lnSpc>
              <a:spcBef>
                <a:spcPct val="20000"/>
              </a:spcBef>
              <a:buFont typeface="Arial" panose="020B0604020202020204" pitchFamily="34" charset="0"/>
              <a:buChar char="•"/>
            </a:pPr>
            <a:r>
              <a:rPr lang="tr-TR" altLang="tr-TR" dirty="0">
                <a:solidFill>
                  <a:srgbClr val="7030A0"/>
                </a:solidFill>
                <a:ea typeface="Verdana" panose="020B0604030504040204" pitchFamily="34" charset="0"/>
                <a:cs typeface="Arial" panose="020B0604020202020204" pitchFamily="34" charset="0"/>
              </a:rPr>
              <a:t>Ellerde titreme, vücutta ateş basması,</a:t>
            </a:r>
          </a:p>
          <a:p>
            <a:pPr>
              <a:lnSpc>
                <a:spcPct val="90000"/>
              </a:lnSpc>
              <a:spcBef>
                <a:spcPct val="20000"/>
              </a:spcBef>
              <a:buFont typeface="Arial" panose="020B0604020202020204" pitchFamily="34" charset="0"/>
              <a:buChar char="•"/>
            </a:pPr>
            <a:r>
              <a:rPr lang="tr-TR" altLang="tr-TR" dirty="0">
                <a:solidFill>
                  <a:srgbClr val="7030A0"/>
                </a:solidFill>
                <a:ea typeface="Verdana" panose="020B0604030504040204" pitchFamily="34" charset="0"/>
                <a:cs typeface="Arial" panose="020B0604020202020204" pitchFamily="34" charset="0"/>
              </a:rPr>
              <a:t>Baş dönmesi, bayılma beynin boşalmış gibi hissedilmesi,</a:t>
            </a:r>
          </a:p>
          <a:p>
            <a:pPr>
              <a:lnSpc>
                <a:spcPct val="90000"/>
              </a:lnSpc>
              <a:spcBef>
                <a:spcPct val="20000"/>
              </a:spcBef>
              <a:buFont typeface="Arial" panose="020B0604020202020204" pitchFamily="34" charset="0"/>
              <a:buChar char="•"/>
            </a:pPr>
            <a:r>
              <a:rPr lang="tr-TR" altLang="tr-TR" dirty="0">
                <a:solidFill>
                  <a:srgbClr val="7030A0"/>
                </a:solidFill>
                <a:ea typeface="Verdana" panose="020B0604030504040204" pitchFamily="34" charset="0"/>
                <a:cs typeface="Arial" panose="020B0604020202020204" pitchFamily="34" charset="0"/>
              </a:rPr>
              <a:t>Vücutta yorgunluk hissi, uyuşma ve titremeler </a:t>
            </a:r>
            <a:r>
              <a:rPr lang="tr-TR" altLang="tr-TR" dirty="0" err="1">
                <a:solidFill>
                  <a:srgbClr val="7030A0"/>
                </a:solidFill>
                <a:ea typeface="Verdana" panose="020B0604030504040204" pitchFamily="34" charset="0"/>
                <a:cs typeface="Arial" panose="020B0604020202020204" pitchFamily="34" charset="0"/>
              </a:rPr>
              <a:t>vb</a:t>
            </a:r>
            <a:r>
              <a:rPr lang="tr-TR" altLang="tr-TR" dirty="0">
                <a:solidFill>
                  <a:srgbClr val="7030A0"/>
                </a:solidFill>
                <a:ea typeface="Verdana" panose="020B0604030504040204" pitchFamily="34" charset="0"/>
                <a:cs typeface="Arial" panose="020B0604020202020204" pitchFamily="34" charset="0"/>
              </a:rPr>
              <a:t>…</a:t>
            </a:r>
          </a:p>
          <a:p>
            <a:endParaRPr lang="tr-TR" dirty="0"/>
          </a:p>
        </p:txBody>
      </p:sp>
    </p:spTree>
    <p:extLst>
      <p:ext uri="{BB962C8B-B14F-4D97-AF65-F5344CB8AC3E}">
        <p14:creationId xmlns:p14="http://schemas.microsoft.com/office/powerpoint/2010/main" val="194899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en-US" sz="3600" b="1" i="1" dirty="0">
                <a:solidFill>
                  <a:srgbClr val="860000"/>
                </a:solidFill>
                <a:latin typeface="Comic Sans MS" pitchFamily="66" charset="0"/>
                <a:cs typeface="Times New Roman" charset="0"/>
              </a:rPr>
              <a:t>SINAV KAYGISI</a:t>
            </a:r>
            <a:r>
              <a:rPr lang="tr-TR" sz="3600" b="1" i="1" dirty="0">
                <a:solidFill>
                  <a:srgbClr val="860000"/>
                </a:solidFill>
                <a:latin typeface="Comic Sans MS" pitchFamily="66" charset="0"/>
                <a:cs typeface="Times New Roman" charset="0"/>
              </a:rPr>
              <a:t> VE YAŞANAN</a:t>
            </a:r>
            <a:r>
              <a:rPr lang="en-US" sz="3600" b="1" i="1" dirty="0">
                <a:solidFill>
                  <a:srgbClr val="860000"/>
                </a:solidFill>
                <a:latin typeface="Comic Sans MS" pitchFamily="66" charset="0"/>
                <a:cs typeface="Times New Roman" charset="0"/>
              </a:rPr>
              <a:t> DUYGU</a:t>
            </a:r>
            <a:r>
              <a:rPr lang="tr-TR" sz="3600" b="1" i="1" dirty="0">
                <a:solidFill>
                  <a:srgbClr val="860000"/>
                </a:solidFill>
                <a:latin typeface="Comic Sans MS" pitchFamily="66" charset="0"/>
                <a:cs typeface="Times New Roman" charset="0"/>
              </a:rPr>
              <a:t>LAR</a:t>
            </a:r>
            <a:r>
              <a:rPr lang="tr-TR" sz="4400" b="1" dirty="0">
                <a:solidFill>
                  <a:srgbClr val="860000"/>
                </a:solidFill>
                <a:latin typeface="Times New Roman" charset="0"/>
                <a:cs typeface="Times New Roman" charset="0"/>
              </a:rPr>
              <a:t/>
            </a:r>
            <a:br>
              <a:rPr lang="tr-TR" sz="4400" b="1" dirty="0">
                <a:solidFill>
                  <a:srgbClr val="860000"/>
                </a:solidFill>
                <a:latin typeface="Times New Roman" charset="0"/>
                <a:cs typeface="Times New Roman" charset="0"/>
              </a:rPr>
            </a:br>
            <a:endParaRPr lang="tr-TR" sz="3600" dirty="0"/>
          </a:p>
        </p:txBody>
      </p:sp>
      <p:sp>
        <p:nvSpPr>
          <p:cNvPr id="3" name="İçerik Yer Tutucusu 2"/>
          <p:cNvSpPr>
            <a:spLocks noGrp="1"/>
          </p:cNvSpPr>
          <p:nvPr>
            <p:ph idx="1"/>
          </p:nvPr>
        </p:nvSpPr>
        <p:spPr/>
        <p:txBody>
          <a:bodyPr/>
          <a:lstStyle/>
          <a:p>
            <a:pPr marL="342900" indent="-342900">
              <a:lnSpc>
                <a:spcPct val="90000"/>
              </a:lnSpc>
              <a:spcBef>
                <a:spcPct val="20000"/>
              </a:spcBef>
              <a:buFont typeface="Arial" charset="0"/>
              <a:buChar char="•"/>
              <a:defRPr/>
            </a:pPr>
            <a:r>
              <a:rPr lang="tr-TR" dirty="0">
                <a:solidFill>
                  <a:srgbClr val="7030A0"/>
                </a:solidFill>
                <a:cs typeface="Arial" pitchFamily="34" charset="0"/>
              </a:rPr>
              <a:t>Huzursuzluk ,</a:t>
            </a:r>
          </a:p>
          <a:p>
            <a:pPr marL="342900" indent="-342900">
              <a:lnSpc>
                <a:spcPct val="90000"/>
              </a:lnSpc>
              <a:spcBef>
                <a:spcPct val="20000"/>
              </a:spcBef>
              <a:buFont typeface="Arial" charset="0"/>
              <a:buChar char="•"/>
              <a:defRPr/>
            </a:pPr>
            <a:r>
              <a:rPr lang="tr-TR" dirty="0">
                <a:solidFill>
                  <a:srgbClr val="7030A0"/>
                </a:solidFill>
                <a:cs typeface="Arial" pitchFamily="34" charset="0"/>
              </a:rPr>
              <a:t>Öfke – kızgınlık ,</a:t>
            </a:r>
          </a:p>
          <a:p>
            <a:pPr marL="342900" indent="-342900">
              <a:lnSpc>
                <a:spcPct val="90000"/>
              </a:lnSpc>
              <a:spcBef>
                <a:spcPct val="20000"/>
              </a:spcBef>
              <a:buFont typeface="Arial" charset="0"/>
              <a:buChar char="•"/>
              <a:defRPr/>
            </a:pPr>
            <a:r>
              <a:rPr lang="tr-TR" dirty="0">
                <a:solidFill>
                  <a:srgbClr val="7030A0"/>
                </a:solidFill>
                <a:cs typeface="Arial" pitchFamily="34" charset="0"/>
              </a:rPr>
              <a:t>Korku ,</a:t>
            </a:r>
          </a:p>
          <a:p>
            <a:pPr marL="342900" indent="-342900">
              <a:lnSpc>
                <a:spcPct val="90000"/>
              </a:lnSpc>
              <a:spcBef>
                <a:spcPct val="20000"/>
              </a:spcBef>
              <a:buFont typeface="Arial" charset="0"/>
              <a:buChar char="•"/>
              <a:defRPr/>
            </a:pPr>
            <a:r>
              <a:rPr lang="tr-TR" dirty="0">
                <a:solidFill>
                  <a:srgbClr val="7030A0"/>
                </a:solidFill>
                <a:cs typeface="Arial" pitchFamily="34" charset="0"/>
              </a:rPr>
              <a:t>Ümitsizlik ,</a:t>
            </a:r>
          </a:p>
          <a:p>
            <a:pPr marL="342900" indent="-342900">
              <a:lnSpc>
                <a:spcPct val="90000"/>
              </a:lnSpc>
              <a:spcBef>
                <a:spcPct val="20000"/>
              </a:spcBef>
              <a:buFont typeface="Arial" charset="0"/>
              <a:buChar char="•"/>
              <a:defRPr/>
            </a:pPr>
            <a:r>
              <a:rPr lang="tr-TR" dirty="0">
                <a:solidFill>
                  <a:srgbClr val="7030A0"/>
                </a:solidFill>
                <a:cs typeface="Arial" pitchFamily="34" charset="0"/>
              </a:rPr>
              <a:t>Mahcup olma / utangaçlık ,</a:t>
            </a:r>
          </a:p>
          <a:p>
            <a:pPr marL="342900" indent="-342900">
              <a:lnSpc>
                <a:spcPct val="90000"/>
              </a:lnSpc>
              <a:spcBef>
                <a:spcPct val="20000"/>
              </a:spcBef>
              <a:buFont typeface="Arial" charset="0"/>
              <a:buChar char="•"/>
              <a:defRPr/>
            </a:pPr>
            <a:r>
              <a:rPr lang="tr-TR" dirty="0">
                <a:solidFill>
                  <a:srgbClr val="7030A0"/>
                </a:solidFill>
                <a:cs typeface="Arial" pitchFamily="34" charset="0"/>
              </a:rPr>
              <a:t>Hayal kırıklığı ,</a:t>
            </a:r>
          </a:p>
          <a:p>
            <a:pPr marL="342900" indent="-342900">
              <a:lnSpc>
                <a:spcPct val="90000"/>
              </a:lnSpc>
              <a:spcBef>
                <a:spcPct val="20000"/>
              </a:spcBef>
              <a:buFont typeface="Arial" charset="0"/>
              <a:buChar char="•"/>
              <a:defRPr/>
            </a:pPr>
            <a:r>
              <a:rPr lang="tr-TR" dirty="0">
                <a:solidFill>
                  <a:srgbClr val="7030A0"/>
                </a:solidFill>
                <a:cs typeface="Arial" pitchFamily="34" charset="0"/>
              </a:rPr>
              <a:t>Mutsuzluk ,yalnızlık duygusu</a:t>
            </a:r>
          </a:p>
          <a:p>
            <a:pPr marL="342900" indent="-342900">
              <a:lnSpc>
                <a:spcPct val="90000"/>
              </a:lnSpc>
              <a:spcBef>
                <a:spcPct val="20000"/>
              </a:spcBef>
              <a:buFont typeface="Arial" charset="0"/>
              <a:buChar char="•"/>
              <a:defRPr/>
            </a:pPr>
            <a:r>
              <a:rPr lang="tr-TR" dirty="0">
                <a:solidFill>
                  <a:srgbClr val="7030A0"/>
                </a:solidFill>
                <a:cs typeface="Arial" pitchFamily="34" charset="0"/>
              </a:rPr>
              <a:t>Tedirginlik,</a:t>
            </a:r>
          </a:p>
          <a:p>
            <a:pPr marL="342900" indent="-342900">
              <a:lnSpc>
                <a:spcPct val="90000"/>
              </a:lnSpc>
              <a:spcBef>
                <a:spcPct val="20000"/>
              </a:spcBef>
              <a:buFont typeface="Arial" charset="0"/>
              <a:buChar char="•"/>
              <a:defRPr/>
            </a:pPr>
            <a:r>
              <a:rPr lang="tr-TR" dirty="0">
                <a:solidFill>
                  <a:srgbClr val="7030A0"/>
                </a:solidFill>
                <a:cs typeface="Arial" pitchFamily="34" charset="0"/>
              </a:rPr>
              <a:t>Yorgunluk hissi,</a:t>
            </a:r>
          </a:p>
          <a:p>
            <a:pPr marL="342900" indent="-342900">
              <a:lnSpc>
                <a:spcPct val="90000"/>
              </a:lnSpc>
              <a:spcBef>
                <a:spcPct val="20000"/>
              </a:spcBef>
              <a:buFont typeface="Arial" charset="0"/>
              <a:buChar char="•"/>
              <a:defRPr/>
            </a:pPr>
            <a:r>
              <a:rPr lang="tr-TR" dirty="0">
                <a:solidFill>
                  <a:srgbClr val="7030A0"/>
                </a:solidFill>
                <a:cs typeface="Arial" pitchFamily="34" charset="0"/>
              </a:rPr>
              <a:t>Değişken ruh hali,</a:t>
            </a:r>
          </a:p>
          <a:p>
            <a:pPr marL="342900" indent="-342900">
              <a:lnSpc>
                <a:spcPct val="90000"/>
              </a:lnSpc>
              <a:spcBef>
                <a:spcPct val="20000"/>
              </a:spcBef>
              <a:buFont typeface="Arial" charset="0"/>
              <a:buChar char="•"/>
              <a:defRPr/>
            </a:pPr>
            <a:r>
              <a:rPr lang="tr-TR" dirty="0">
                <a:solidFill>
                  <a:srgbClr val="7030A0"/>
                </a:solidFill>
                <a:cs typeface="Arial" pitchFamily="34" charset="0"/>
              </a:rPr>
              <a:t>Düşük özsaygı….</a:t>
            </a:r>
          </a:p>
          <a:p>
            <a:endParaRPr lang="tr-TR" dirty="0"/>
          </a:p>
        </p:txBody>
      </p:sp>
    </p:spTree>
    <p:extLst>
      <p:ext uri="{BB962C8B-B14F-4D97-AF65-F5344CB8AC3E}">
        <p14:creationId xmlns:p14="http://schemas.microsoft.com/office/powerpoint/2010/main" val="1033258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700000"/>
                </a:solidFill>
              </a:rPr>
              <a:t>EBEVEYNLERİN</a:t>
            </a:r>
            <a:r>
              <a:rPr lang="tr-TR" b="1" dirty="0">
                <a:solidFill>
                  <a:srgbClr val="700000"/>
                </a:solidFill>
                <a:effectLst>
                  <a:outerShdw blurRad="38100" dist="38100" dir="2700000" algn="tl">
                    <a:srgbClr val="C0C0C0"/>
                  </a:outerShdw>
                </a:effectLst>
              </a:rPr>
              <a:t> YAŞADIĞI KAYGI</a:t>
            </a:r>
            <a:endParaRPr lang="tr-TR" dirty="0"/>
          </a:p>
        </p:txBody>
      </p:sp>
      <p:sp>
        <p:nvSpPr>
          <p:cNvPr id="3" name="İçerik Yer Tutucusu 2"/>
          <p:cNvSpPr>
            <a:spLocks noGrp="1"/>
          </p:cNvSpPr>
          <p:nvPr>
            <p:ph idx="1"/>
          </p:nvPr>
        </p:nvSpPr>
        <p:spPr/>
        <p:txBody>
          <a:bodyPr/>
          <a:lstStyle/>
          <a:p>
            <a:pPr>
              <a:lnSpc>
                <a:spcPct val="80000"/>
              </a:lnSpc>
            </a:pPr>
            <a:endParaRPr lang="tr-TR" altLang="tr-TR" dirty="0"/>
          </a:p>
          <a:p>
            <a:pPr>
              <a:lnSpc>
                <a:spcPct val="80000"/>
              </a:lnSpc>
            </a:pPr>
            <a:r>
              <a:rPr lang="tr-TR" altLang="tr-TR" dirty="0">
                <a:solidFill>
                  <a:srgbClr val="7030A0"/>
                </a:solidFill>
                <a:latin typeface="Arial" panose="020B0604020202020204" pitchFamily="34" charset="0"/>
                <a:ea typeface="Verdana" panose="020B0604030504040204" pitchFamily="34" charset="0"/>
                <a:cs typeface="Arial" panose="020B0604020202020204" pitchFamily="34" charset="0"/>
              </a:rPr>
              <a:t>Ya başaramazsa…</a:t>
            </a:r>
          </a:p>
          <a:p>
            <a:pPr>
              <a:lnSpc>
                <a:spcPct val="80000"/>
              </a:lnSpc>
            </a:pPr>
            <a:r>
              <a:rPr lang="tr-TR" altLang="tr-TR" dirty="0">
                <a:solidFill>
                  <a:srgbClr val="7030A0"/>
                </a:solidFill>
                <a:latin typeface="Arial" panose="020B0604020202020204" pitchFamily="34" charset="0"/>
                <a:ea typeface="Verdana" panose="020B0604030504040204" pitchFamily="34" charset="0"/>
                <a:cs typeface="Arial" panose="020B0604020202020204" pitchFamily="34" charset="0"/>
              </a:rPr>
              <a:t>Az kaldı….Daha eksikleri var</a:t>
            </a:r>
            <a:r>
              <a:rPr lang="tr-TR" altLang="tr-TR" dirty="0" smtClean="0">
                <a:solidFill>
                  <a:srgbClr val="7030A0"/>
                </a:solidFill>
                <a:latin typeface="Arial" panose="020B0604020202020204" pitchFamily="34" charset="0"/>
                <a:ea typeface="Verdana" panose="020B0604030504040204" pitchFamily="34" charset="0"/>
                <a:cs typeface="Arial" panose="020B0604020202020204" pitchFamily="34" charset="0"/>
              </a:rPr>
              <a:t>.. İyice </a:t>
            </a:r>
            <a:r>
              <a:rPr lang="tr-TR" altLang="tr-TR" dirty="0">
                <a:solidFill>
                  <a:srgbClr val="7030A0"/>
                </a:solidFill>
                <a:latin typeface="Arial" panose="020B0604020202020204" pitchFamily="34" charset="0"/>
                <a:ea typeface="Verdana" panose="020B0604030504040204" pitchFamily="34" charset="0"/>
                <a:cs typeface="Arial" panose="020B0604020202020204" pitchFamily="34" charset="0"/>
              </a:rPr>
              <a:t>de sıkıldı artık….</a:t>
            </a:r>
          </a:p>
          <a:p>
            <a:pPr>
              <a:lnSpc>
                <a:spcPct val="80000"/>
              </a:lnSpc>
            </a:pPr>
            <a:r>
              <a:rPr lang="tr-TR" altLang="tr-TR" dirty="0">
                <a:solidFill>
                  <a:srgbClr val="7030A0"/>
                </a:solidFill>
                <a:latin typeface="Arial" panose="020B0604020202020204" pitchFamily="34" charset="0"/>
                <a:ea typeface="Verdana" panose="020B0604030504040204" pitchFamily="34" charset="0"/>
                <a:cs typeface="Arial" panose="020B0604020202020204" pitchFamily="34" charset="0"/>
              </a:rPr>
              <a:t>Ondan daha iyi çalışanlar da vardır….</a:t>
            </a:r>
          </a:p>
          <a:p>
            <a:pPr>
              <a:lnSpc>
                <a:spcPct val="80000"/>
              </a:lnSpc>
            </a:pPr>
            <a:r>
              <a:rPr lang="tr-TR" altLang="tr-TR" dirty="0">
                <a:solidFill>
                  <a:srgbClr val="7030A0"/>
                </a:solidFill>
                <a:latin typeface="Arial" panose="020B0604020202020204" pitchFamily="34" charset="0"/>
                <a:ea typeface="Verdana" panose="020B0604030504040204" pitchFamily="34" charset="0"/>
                <a:cs typeface="Arial" panose="020B0604020202020204" pitchFamily="34" charset="0"/>
              </a:rPr>
              <a:t>Zaten tüm aksilikler bu çocuğun başına gelir…..</a:t>
            </a:r>
          </a:p>
          <a:p>
            <a:pPr>
              <a:lnSpc>
                <a:spcPct val="80000"/>
              </a:lnSpc>
            </a:pPr>
            <a:r>
              <a:rPr lang="tr-TR" altLang="tr-TR" dirty="0">
                <a:solidFill>
                  <a:srgbClr val="7030A0"/>
                </a:solidFill>
                <a:latin typeface="Arial" panose="020B0604020202020204" pitchFamily="34" charset="0"/>
                <a:ea typeface="Verdana" panose="020B0604030504040204" pitchFamily="34" charset="0"/>
                <a:cs typeface="Arial" panose="020B0604020202020204" pitchFamily="34" charset="0"/>
              </a:rPr>
              <a:t>Sınav günü bir aksilik olursa…..</a:t>
            </a:r>
          </a:p>
          <a:p>
            <a:pPr>
              <a:lnSpc>
                <a:spcPct val="80000"/>
              </a:lnSpc>
            </a:pPr>
            <a:r>
              <a:rPr lang="tr-TR" altLang="tr-TR" dirty="0">
                <a:solidFill>
                  <a:srgbClr val="7030A0"/>
                </a:solidFill>
                <a:latin typeface="Arial" panose="020B0604020202020204" pitchFamily="34" charset="0"/>
                <a:ea typeface="Verdana" panose="020B0604030504040204" pitchFamily="34" charset="0"/>
                <a:cs typeface="Arial" panose="020B0604020202020204" pitchFamily="34" charset="0"/>
              </a:rPr>
              <a:t>Ya istediği yer olmazsa…</a:t>
            </a:r>
          </a:p>
          <a:p>
            <a:pPr>
              <a:lnSpc>
                <a:spcPct val="80000"/>
              </a:lnSpc>
            </a:pPr>
            <a:r>
              <a:rPr lang="tr-TR" altLang="tr-TR" dirty="0">
                <a:solidFill>
                  <a:srgbClr val="7030A0"/>
                </a:solidFill>
                <a:latin typeface="Arial" panose="020B0604020202020204" pitchFamily="34" charset="0"/>
                <a:ea typeface="Verdana" panose="020B0604030504040204" pitchFamily="34" charset="0"/>
                <a:cs typeface="Arial" panose="020B0604020202020204" pitchFamily="34" charset="0"/>
              </a:rPr>
              <a:t>Bu kadar emek boşa mı gidecek…</a:t>
            </a:r>
          </a:p>
          <a:p>
            <a:endParaRPr lang="tr-TR" dirty="0"/>
          </a:p>
        </p:txBody>
      </p:sp>
    </p:spTree>
    <p:extLst>
      <p:ext uri="{BB962C8B-B14F-4D97-AF65-F5344CB8AC3E}">
        <p14:creationId xmlns:p14="http://schemas.microsoft.com/office/powerpoint/2010/main" val="3337115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spcBef>
                <a:spcPct val="50000"/>
              </a:spcBef>
            </a:pPr>
            <a:r>
              <a:rPr lang="tr-TR" altLang="tr-TR" sz="2400" dirty="0">
                <a:solidFill>
                  <a:srgbClr val="7030A0"/>
                </a:solidFill>
                <a:latin typeface="Arial" panose="020B0604020202020204" pitchFamily="34" charset="0"/>
                <a:ea typeface="Verdana" panose="020B0604030504040204" pitchFamily="34" charset="0"/>
                <a:cs typeface="Arial" panose="020B0604020202020204" pitchFamily="34" charset="0"/>
              </a:rPr>
              <a:t>Bu Düşünceler Bana/Çocuğuma Ne Kazandırıyor</a:t>
            </a:r>
            <a:r>
              <a:rPr lang="tr-TR" altLang="tr-TR" sz="2400" dirty="0" smtClean="0">
                <a:solidFill>
                  <a:srgbClr val="7030A0"/>
                </a:solidFill>
                <a:latin typeface="Arial" panose="020B0604020202020204" pitchFamily="34" charset="0"/>
                <a:ea typeface="Verdana" panose="020B0604030504040204" pitchFamily="34" charset="0"/>
                <a:cs typeface="Arial" panose="020B0604020202020204" pitchFamily="34" charset="0"/>
              </a:rPr>
              <a:t>?</a:t>
            </a:r>
            <a:br>
              <a:rPr lang="tr-TR" altLang="tr-TR" sz="2400" dirty="0" smtClean="0">
                <a:solidFill>
                  <a:srgbClr val="7030A0"/>
                </a:solidFill>
                <a:latin typeface="Arial" panose="020B0604020202020204" pitchFamily="34" charset="0"/>
                <a:ea typeface="Verdana" panose="020B0604030504040204" pitchFamily="34" charset="0"/>
                <a:cs typeface="Arial" panose="020B0604020202020204" pitchFamily="34" charset="0"/>
              </a:rPr>
            </a:br>
            <a:r>
              <a:rPr lang="tr-TR" altLang="tr-TR" sz="2400" dirty="0">
                <a:solidFill>
                  <a:srgbClr val="7030A0"/>
                </a:solidFill>
                <a:latin typeface="Arial" panose="020B0604020202020204" pitchFamily="34" charset="0"/>
                <a:ea typeface="Verdana" panose="020B0604030504040204" pitchFamily="34" charset="0"/>
                <a:cs typeface="Arial" panose="020B0604020202020204" pitchFamily="34" charset="0"/>
              </a:rPr>
              <a:t/>
            </a:r>
            <a:br>
              <a:rPr lang="tr-TR" altLang="tr-TR" sz="2400" dirty="0">
                <a:solidFill>
                  <a:srgbClr val="7030A0"/>
                </a:solidFill>
                <a:latin typeface="Arial" panose="020B0604020202020204" pitchFamily="34" charset="0"/>
                <a:ea typeface="Verdana" panose="020B0604030504040204" pitchFamily="34" charset="0"/>
                <a:cs typeface="Arial" panose="020B0604020202020204" pitchFamily="34" charset="0"/>
              </a:rPr>
            </a:br>
            <a:r>
              <a:rPr lang="tr-TR" altLang="tr-TR" sz="2400" dirty="0">
                <a:solidFill>
                  <a:srgbClr val="7030A0"/>
                </a:solidFill>
                <a:latin typeface="Arial" panose="020B0604020202020204" pitchFamily="34" charset="0"/>
                <a:ea typeface="Verdana" panose="020B0604030504040204" pitchFamily="34" charset="0"/>
                <a:cs typeface="Arial" panose="020B0604020202020204" pitchFamily="34" charset="0"/>
              </a:rPr>
              <a:t>Bu Düşünceler Çocuğuma Daha Çok  Yardımcı Olabilmemi  Sağlıyor Mu</a:t>
            </a:r>
            <a:r>
              <a:rPr lang="tr-TR" altLang="tr-TR" sz="2400" dirty="0" smtClean="0">
                <a:solidFill>
                  <a:srgbClr val="7030A0"/>
                </a:solidFill>
                <a:latin typeface="Arial" panose="020B0604020202020204" pitchFamily="34" charset="0"/>
                <a:ea typeface="Verdana" panose="020B0604030504040204" pitchFamily="34" charset="0"/>
                <a:cs typeface="Arial" panose="020B0604020202020204" pitchFamily="34" charset="0"/>
              </a:rPr>
              <a:t>?</a:t>
            </a:r>
            <a:br>
              <a:rPr lang="tr-TR" altLang="tr-TR" sz="2400" dirty="0" smtClean="0">
                <a:solidFill>
                  <a:srgbClr val="7030A0"/>
                </a:solidFill>
                <a:latin typeface="Arial" panose="020B0604020202020204" pitchFamily="34" charset="0"/>
                <a:ea typeface="Verdana" panose="020B0604030504040204" pitchFamily="34" charset="0"/>
                <a:cs typeface="Arial" panose="020B0604020202020204" pitchFamily="34" charset="0"/>
              </a:rPr>
            </a:br>
            <a:r>
              <a:rPr lang="tr-TR" altLang="tr-TR" sz="2400" dirty="0">
                <a:solidFill>
                  <a:srgbClr val="7030A0"/>
                </a:solidFill>
                <a:latin typeface="Arial" panose="020B0604020202020204" pitchFamily="34" charset="0"/>
                <a:ea typeface="Verdana" panose="020B0604030504040204" pitchFamily="34" charset="0"/>
                <a:cs typeface="Arial" panose="020B0604020202020204" pitchFamily="34" charset="0"/>
              </a:rPr>
              <a:t/>
            </a:r>
            <a:br>
              <a:rPr lang="tr-TR" altLang="tr-TR" sz="2400" dirty="0">
                <a:solidFill>
                  <a:srgbClr val="7030A0"/>
                </a:solidFill>
                <a:latin typeface="Arial" panose="020B0604020202020204" pitchFamily="34" charset="0"/>
                <a:ea typeface="Verdana" panose="020B0604030504040204" pitchFamily="34" charset="0"/>
                <a:cs typeface="Arial" panose="020B0604020202020204" pitchFamily="34" charset="0"/>
              </a:rPr>
            </a:br>
            <a:r>
              <a:rPr lang="tr-TR" altLang="tr-TR" sz="2400" dirty="0">
                <a:solidFill>
                  <a:srgbClr val="7030A0"/>
                </a:solidFill>
                <a:latin typeface="Arial" panose="020B0604020202020204" pitchFamily="34" charset="0"/>
                <a:ea typeface="Verdana" panose="020B0604030504040204" pitchFamily="34" charset="0"/>
                <a:cs typeface="Arial" panose="020B0604020202020204" pitchFamily="34" charset="0"/>
              </a:rPr>
              <a:t>Böyle Düşünerek Ne Elde Edebilirim?</a:t>
            </a:r>
            <a:br>
              <a:rPr lang="tr-TR" altLang="tr-TR" sz="2400" dirty="0">
                <a:solidFill>
                  <a:srgbClr val="7030A0"/>
                </a:solidFill>
                <a:latin typeface="Arial" panose="020B0604020202020204" pitchFamily="34" charset="0"/>
                <a:ea typeface="Verdana" panose="020B0604030504040204" pitchFamily="34" charset="0"/>
                <a:cs typeface="Arial" panose="020B0604020202020204" pitchFamily="34" charset="0"/>
              </a:rPr>
            </a:br>
            <a:endParaRPr lang="tr-TR" sz="2400" dirty="0"/>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3770474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012" y="245660"/>
            <a:ext cx="11723427" cy="6359856"/>
          </a:xfrm>
          <a:prstGeom prst="rect">
            <a:avLst/>
          </a:prstGeom>
        </p:spPr>
      </p:pic>
    </p:spTree>
    <p:extLst>
      <p:ext uri="{BB962C8B-B14F-4D97-AF65-F5344CB8AC3E}">
        <p14:creationId xmlns:p14="http://schemas.microsoft.com/office/powerpoint/2010/main" val="531735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solidFill>
                  <a:srgbClr val="700000"/>
                </a:solidFill>
              </a:rPr>
              <a:t>SIKÇA YAPILAN</a:t>
            </a:r>
            <a:br>
              <a:rPr lang="tr-TR" altLang="tr-TR" b="1" dirty="0">
                <a:solidFill>
                  <a:srgbClr val="700000"/>
                </a:solidFill>
              </a:rPr>
            </a:br>
            <a:r>
              <a:rPr lang="tr-TR" altLang="tr-TR" b="1" dirty="0">
                <a:solidFill>
                  <a:srgbClr val="700000"/>
                </a:solidFill>
              </a:rPr>
              <a:t>YANLIŞLAR</a:t>
            </a:r>
            <a:endParaRPr lang="tr-TR" dirty="0"/>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978980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1066800" y="638715"/>
            <a:ext cx="4754880" cy="5994097"/>
          </a:xfrm>
        </p:spPr>
        <p:txBody>
          <a:bodyPr>
            <a:normAutofit fontScale="92500" lnSpcReduction="10000"/>
          </a:bodyPr>
          <a:lstStyle/>
          <a:p>
            <a:pPr marL="0" indent="0" algn="ctr">
              <a:buNone/>
            </a:pPr>
            <a:r>
              <a:rPr lang="tr-TR" altLang="tr-TR" sz="3900" dirty="0" smtClean="0">
                <a:solidFill>
                  <a:srgbClr val="C00000"/>
                </a:solidFill>
                <a:latin typeface="Calibri" panose="020F0502020204030204" pitchFamily="34" charset="0"/>
              </a:rPr>
              <a:t>YANLIŞ</a:t>
            </a:r>
          </a:p>
          <a:p>
            <a:r>
              <a:rPr lang="tr-TR" altLang="tr-TR" dirty="0" smtClean="0">
                <a:solidFill>
                  <a:srgbClr val="C00000"/>
                </a:solidFill>
                <a:latin typeface="Calibri" panose="020F0502020204030204" pitchFamily="34" charset="0"/>
              </a:rPr>
              <a:t>Falancanın </a:t>
            </a:r>
            <a:r>
              <a:rPr lang="tr-TR" altLang="tr-TR" dirty="0">
                <a:solidFill>
                  <a:srgbClr val="C00000"/>
                </a:solidFill>
                <a:latin typeface="Calibri" panose="020F0502020204030204" pitchFamily="34" charset="0"/>
              </a:rPr>
              <a:t>oğlu filanca okulu kazandı…. Bakalım sen ne yapacaksın</a:t>
            </a:r>
            <a:r>
              <a:rPr lang="tr-TR" altLang="tr-TR" dirty="0" smtClean="0">
                <a:solidFill>
                  <a:srgbClr val="C00000"/>
                </a:solidFill>
                <a:latin typeface="Calibri" panose="020F0502020204030204" pitchFamily="34" charset="0"/>
              </a:rPr>
              <a:t>!!!</a:t>
            </a:r>
          </a:p>
          <a:p>
            <a:r>
              <a:rPr lang="tr-TR" altLang="tr-TR" dirty="0">
                <a:solidFill>
                  <a:srgbClr val="C00000"/>
                </a:solidFill>
                <a:latin typeface="Comic Sans MS" panose="030F0702030302020204" pitchFamily="66" charset="0"/>
              </a:rPr>
              <a:t>Benim Çocuğum Doktor Olacak </a:t>
            </a:r>
            <a:endParaRPr lang="tr-TR" altLang="tr-TR" dirty="0" smtClean="0">
              <a:solidFill>
                <a:srgbClr val="C00000"/>
              </a:solidFill>
              <a:latin typeface="Comic Sans MS" panose="030F0702030302020204" pitchFamily="66" charset="0"/>
            </a:endParaRPr>
          </a:p>
          <a:p>
            <a:endParaRPr lang="tr-TR" altLang="tr-TR" dirty="0">
              <a:solidFill>
                <a:srgbClr val="C00000"/>
              </a:solidFill>
              <a:latin typeface="Comic Sans MS" panose="030F0702030302020204" pitchFamily="66" charset="0"/>
            </a:endParaRPr>
          </a:p>
          <a:p>
            <a:r>
              <a:rPr lang="tr-TR" altLang="tr-TR" dirty="0">
                <a:solidFill>
                  <a:srgbClr val="C00000"/>
                </a:solidFill>
                <a:latin typeface="Comic Sans MS" panose="030F0702030302020204" pitchFamily="66" charset="0"/>
              </a:rPr>
              <a:t>Sen </a:t>
            </a:r>
            <a:r>
              <a:rPr lang="tr-TR" altLang="tr-TR" dirty="0" smtClean="0">
                <a:solidFill>
                  <a:srgbClr val="C00000"/>
                </a:solidFill>
                <a:latin typeface="Comic Sans MS" panose="030F0702030302020204" pitchFamily="66" charset="0"/>
              </a:rPr>
              <a:t>kesin </a:t>
            </a:r>
            <a:r>
              <a:rPr lang="tr-TR" altLang="tr-TR" dirty="0">
                <a:solidFill>
                  <a:srgbClr val="C00000"/>
                </a:solidFill>
                <a:latin typeface="Comic Sans MS" panose="030F0702030302020204" pitchFamily="66" charset="0"/>
              </a:rPr>
              <a:t>kazanırsın</a:t>
            </a:r>
            <a:r>
              <a:rPr lang="tr-TR" altLang="tr-TR" dirty="0" smtClean="0">
                <a:solidFill>
                  <a:srgbClr val="C00000"/>
                </a:solidFill>
                <a:latin typeface="Comic Sans MS" panose="030F0702030302020204" pitchFamily="66" charset="0"/>
              </a:rPr>
              <a:t>,</a:t>
            </a:r>
          </a:p>
          <a:p>
            <a:endParaRPr lang="tr-TR" altLang="tr-TR" dirty="0">
              <a:solidFill>
                <a:srgbClr val="C00000"/>
              </a:solidFill>
              <a:latin typeface="Comic Sans MS" panose="030F0702030302020204" pitchFamily="66" charset="0"/>
            </a:endParaRPr>
          </a:p>
          <a:p>
            <a:endParaRPr lang="tr-TR" altLang="tr-TR" dirty="0" smtClean="0">
              <a:solidFill>
                <a:srgbClr val="C00000"/>
              </a:solidFill>
              <a:latin typeface="Comic Sans MS" panose="030F0702030302020204" pitchFamily="66" charset="0"/>
            </a:endParaRPr>
          </a:p>
          <a:p>
            <a:r>
              <a:rPr lang="tr-TR" altLang="tr-TR" dirty="0">
                <a:solidFill>
                  <a:srgbClr val="C00000"/>
                </a:solidFill>
                <a:latin typeface="Calibri" panose="020F0502020204030204" pitchFamily="34" charset="0"/>
              </a:rPr>
              <a:t>Önce sınavı kazan, sonra gezmeye ve eğlenmeye çok zamanın olacak</a:t>
            </a:r>
            <a:r>
              <a:rPr lang="tr-TR" altLang="tr-TR" dirty="0" smtClean="0">
                <a:solidFill>
                  <a:srgbClr val="C00000"/>
                </a:solidFill>
                <a:latin typeface="Calibri" panose="020F0502020204030204" pitchFamily="34" charset="0"/>
              </a:rPr>
              <a:t>,</a:t>
            </a:r>
          </a:p>
          <a:p>
            <a:endParaRPr lang="tr-TR" altLang="tr-TR" dirty="0" smtClean="0">
              <a:solidFill>
                <a:srgbClr val="C00000"/>
              </a:solidFill>
              <a:latin typeface="Calibri" panose="020F0502020204030204" pitchFamily="34" charset="0"/>
            </a:endParaRPr>
          </a:p>
          <a:p>
            <a:r>
              <a:rPr lang="tr-TR" altLang="tr-TR" dirty="0">
                <a:solidFill>
                  <a:srgbClr val="C00000"/>
                </a:solidFill>
                <a:latin typeface="Calibri" panose="020F0502020204030204" pitchFamily="34" charset="0"/>
              </a:rPr>
              <a:t>Bu gidişle </a:t>
            </a:r>
            <a:r>
              <a:rPr lang="tr-TR" altLang="tr-TR" dirty="0" smtClean="0">
                <a:solidFill>
                  <a:srgbClr val="C00000"/>
                </a:solidFill>
                <a:latin typeface="Calibri" panose="020F0502020204030204" pitchFamily="34" charset="0"/>
              </a:rPr>
              <a:t>kazanamazsın</a:t>
            </a:r>
          </a:p>
          <a:p>
            <a:endParaRPr lang="tr-TR" altLang="tr-TR" dirty="0" smtClean="0">
              <a:solidFill>
                <a:srgbClr val="C00000"/>
              </a:solidFill>
              <a:latin typeface="Calibri" panose="020F0502020204030204" pitchFamily="34" charset="0"/>
            </a:endParaRPr>
          </a:p>
          <a:p>
            <a:r>
              <a:rPr lang="tr-TR" dirty="0">
                <a:solidFill>
                  <a:srgbClr val="C00000"/>
                </a:solidFill>
              </a:rPr>
              <a:t>Sınav Hayatta Başarılı Olmanın Tek Yoludur!</a:t>
            </a:r>
          </a:p>
          <a:p>
            <a:endParaRPr lang="tr-TR" altLang="tr-TR" dirty="0">
              <a:solidFill>
                <a:srgbClr val="C00000"/>
              </a:solidFill>
              <a:latin typeface="Calibri" panose="020F0502020204030204" pitchFamily="34" charset="0"/>
            </a:endParaRPr>
          </a:p>
          <a:p>
            <a:endParaRPr lang="tr-TR" altLang="tr-TR" dirty="0">
              <a:solidFill>
                <a:srgbClr val="C00000"/>
              </a:solidFill>
              <a:latin typeface="Comic Sans MS" panose="030F0702030302020204" pitchFamily="66" charset="0"/>
            </a:endParaRPr>
          </a:p>
          <a:p>
            <a:endParaRPr lang="tr-TR" altLang="tr-TR" dirty="0">
              <a:solidFill>
                <a:srgbClr val="C00000"/>
              </a:solidFill>
              <a:latin typeface="Comic Sans MS" panose="030F0702030302020204" pitchFamily="66" charset="0"/>
            </a:endParaRPr>
          </a:p>
          <a:p>
            <a:endParaRPr lang="tr-TR" altLang="tr-TR" dirty="0">
              <a:solidFill>
                <a:srgbClr val="C00000"/>
              </a:solidFill>
              <a:latin typeface="Calibri" panose="020F0502020204030204" pitchFamily="34" charset="0"/>
            </a:endParaRPr>
          </a:p>
          <a:p>
            <a:endParaRPr lang="tr-TR" dirty="0"/>
          </a:p>
        </p:txBody>
      </p:sp>
      <p:sp>
        <p:nvSpPr>
          <p:cNvPr id="4" name="İçerik Yer Tutucusu 3"/>
          <p:cNvSpPr>
            <a:spLocks noGrp="1"/>
          </p:cNvSpPr>
          <p:nvPr>
            <p:ph sz="half" idx="2"/>
          </p:nvPr>
        </p:nvSpPr>
        <p:spPr>
          <a:xfrm>
            <a:off x="6370320" y="600501"/>
            <a:ext cx="4754880" cy="5663821"/>
          </a:xfrm>
        </p:spPr>
        <p:txBody>
          <a:bodyPr>
            <a:normAutofit fontScale="92500" lnSpcReduction="10000"/>
          </a:bodyPr>
          <a:lstStyle/>
          <a:p>
            <a:pPr marL="0" indent="0" algn="ctr">
              <a:buNone/>
            </a:pPr>
            <a:r>
              <a:rPr lang="tr-TR" altLang="tr-TR" sz="3500" dirty="0" smtClean="0">
                <a:solidFill>
                  <a:schemeClr val="tx2"/>
                </a:solidFill>
                <a:latin typeface="Comic Sans MS" panose="030F0702030302020204" pitchFamily="66" charset="0"/>
              </a:rPr>
              <a:t>DOĞRUSU</a:t>
            </a:r>
          </a:p>
          <a:p>
            <a:r>
              <a:rPr lang="tr-TR" altLang="tr-TR" dirty="0" smtClean="0">
                <a:solidFill>
                  <a:schemeClr val="tx2"/>
                </a:solidFill>
                <a:latin typeface="Comic Sans MS" panose="030F0702030302020204" pitchFamily="66" charset="0"/>
              </a:rPr>
              <a:t>Biz </a:t>
            </a:r>
            <a:r>
              <a:rPr lang="tr-TR" altLang="tr-TR" dirty="0">
                <a:solidFill>
                  <a:schemeClr val="tx2"/>
                </a:solidFill>
                <a:latin typeface="Comic Sans MS" panose="030F0702030302020204" pitchFamily="66" charset="0"/>
              </a:rPr>
              <a:t>senin yeterince emek verdiğinin farkındayız</a:t>
            </a:r>
            <a:r>
              <a:rPr lang="tr-TR" altLang="tr-TR" dirty="0" smtClean="0">
                <a:solidFill>
                  <a:schemeClr val="tx2"/>
                </a:solidFill>
                <a:latin typeface="Comic Sans MS" panose="030F0702030302020204" pitchFamily="66" charset="0"/>
              </a:rPr>
              <a:t>.</a:t>
            </a:r>
          </a:p>
          <a:p>
            <a:r>
              <a:rPr lang="tr-TR" altLang="tr-TR" dirty="0">
                <a:solidFill>
                  <a:srgbClr val="002060"/>
                </a:solidFill>
                <a:latin typeface="Comic Sans MS" panose="030F0702030302020204" pitchFamily="66" charset="0"/>
              </a:rPr>
              <a:t>Benim çocuğum sevdiği ve başarabildiği mesleği yapacak </a:t>
            </a:r>
          </a:p>
          <a:p>
            <a:r>
              <a:rPr lang="tr-TR" altLang="tr-TR" dirty="0">
                <a:solidFill>
                  <a:srgbClr val="002060"/>
                </a:solidFill>
                <a:latin typeface="Comic Sans MS" panose="030F0702030302020204" pitchFamily="66" charset="0"/>
              </a:rPr>
              <a:t>Aşırı güven her zaman olumlu sonuçlar vermez, çocuğunuz bu güvenin baskısı altında kalabilir, kesinlik içeren ifadelerden </a:t>
            </a:r>
            <a:r>
              <a:rPr lang="tr-TR" altLang="tr-TR" dirty="0" smtClean="0">
                <a:solidFill>
                  <a:srgbClr val="002060"/>
                </a:solidFill>
                <a:latin typeface="Comic Sans MS" panose="030F0702030302020204" pitchFamily="66" charset="0"/>
              </a:rPr>
              <a:t>kaçının</a:t>
            </a:r>
          </a:p>
          <a:p>
            <a:r>
              <a:rPr lang="tr-TR" altLang="tr-TR" dirty="0">
                <a:solidFill>
                  <a:srgbClr val="002060"/>
                </a:solidFill>
                <a:latin typeface="Comic Sans MS" panose="030F0702030302020204" pitchFamily="66" charset="0"/>
              </a:rPr>
              <a:t>İyi bir programlama ile çalışmaya da, eğlenmeye de zaman ayrılabilir. </a:t>
            </a:r>
            <a:endParaRPr lang="tr-TR" altLang="tr-TR" dirty="0" smtClean="0">
              <a:solidFill>
                <a:srgbClr val="002060"/>
              </a:solidFill>
              <a:latin typeface="Comic Sans MS" panose="030F0702030302020204" pitchFamily="66" charset="0"/>
            </a:endParaRPr>
          </a:p>
          <a:p>
            <a:r>
              <a:rPr lang="tr-TR" altLang="tr-TR" dirty="0">
                <a:solidFill>
                  <a:srgbClr val="002060"/>
                </a:solidFill>
                <a:latin typeface="Comic Sans MS" panose="030F0702030302020204" pitchFamily="66" charset="0"/>
              </a:rPr>
              <a:t> Bu tür mesajlar vermek, </a:t>
            </a:r>
            <a:r>
              <a:rPr lang="tr-TR" altLang="tr-TR" dirty="0" smtClean="0">
                <a:solidFill>
                  <a:srgbClr val="002060"/>
                </a:solidFill>
                <a:latin typeface="Comic Sans MS" panose="030F0702030302020204" pitchFamily="66" charset="0"/>
              </a:rPr>
              <a:t>çocuğunu</a:t>
            </a:r>
          </a:p>
          <a:p>
            <a:r>
              <a:rPr lang="tr-TR" altLang="tr-TR" dirty="0" err="1" smtClean="0">
                <a:solidFill>
                  <a:srgbClr val="002060"/>
                </a:solidFill>
                <a:latin typeface="Comic Sans MS" panose="030F0702030302020204" pitchFamily="66" charset="0"/>
              </a:rPr>
              <a:t>za</a:t>
            </a:r>
            <a:r>
              <a:rPr lang="tr-TR" altLang="tr-TR" dirty="0" smtClean="0">
                <a:solidFill>
                  <a:srgbClr val="002060"/>
                </a:solidFill>
                <a:latin typeface="Comic Sans MS" panose="030F0702030302020204" pitchFamily="66" charset="0"/>
              </a:rPr>
              <a:t> </a:t>
            </a:r>
            <a:r>
              <a:rPr lang="tr-TR" altLang="tr-TR" dirty="0">
                <a:solidFill>
                  <a:srgbClr val="002060"/>
                </a:solidFill>
                <a:latin typeface="Comic Sans MS" panose="030F0702030302020204" pitchFamily="66" charset="0"/>
              </a:rPr>
              <a:t>bir şey kazandırmaz, aksine baskı yaratıp başarısızlığa yol açar</a:t>
            </a:r>
            <a:r>
              <a:rPr lang="tr-TR" altLang="tr-TR" dirty="0" smtClean="0">
                <a:solidFill>
                  <a:srgbClr val="002060"/>
                </a:solidFill>
                <a:latin typeface="Comic Sans MS" panose="030F0702030302020204" pitchFamily="66" charset="0"/>
              </a:rPr>
              <a:t>.</a:t>
            </a:r>
          </a:p>
          <a:p>
            <a:endParaRPr lang="tr-TR" altLang="tr-TR" dirty="0" smtClean="0">
              <a:solidFill>
                <a:srgbClr val="002060"/>
              </a:solidFill>
              <a:latin typeface="Comic Sans MS" panose="030F0702030302020204" pitchFamily="66" charset="0"/>
            </a:endParaRPr>
          </a:p>
          <a:p>
            <a:r>
              <a:rPr lang="tr-TR" altLang="tr-TR" dirty="0">
                <a:solidFill>
                  <a:srgbClr val="002060"/>
                </a:solidFill>
                <a:cs typeface="Arial" panose="020B0604020202020204" pitchFamily="34" charset="0"/>
              </a:rPr>
              <a:t>Sınav başarıya ve mutluluğa giden yoldaki seçeneklerden sadece biridir, </a:t>
            </a:r>
            <a:r>
              <a:rPr lang="tr-TR" altLang="tr-TR" u="sng" dirty="0">
                <a:solidFill>
                  <a:srgbClr val="002060"/>
                </a:solidFill>
                <a:cs typeface="Arial" panose="020B0604020202020204" pitchFamily="34" charset="0"/>
              </a:rPr>
              <a:t>tek seçenek değildir. </a:t>
            </a:r>
            <a:r>
              <a:rPr lang="tr-TR" altLang="tr-TR" dirty="0">
                <a:solidFill>
                  <a:srgbClr val="002060"/>
                </a:solidFill>
                <a:cs typeface="Arial" panose="020B0604020202020204" pitchFamily="34" charset="0"/>
              </a:rPr>
              <a:t> Sınavı kazanamasak da farklı alanlarda mutlu ve başarılı olabiliriz.</a:t>
            </a:r>
          </a:p>
          <a:p>
            <a:endParaRPr lang="tr-TR" altLang="tr-TR" dirty="0">
              <a:solidFill>
                <a:srgbClr val="002060"/>
              </a:solidFill>
              <a:latin typeface="Comic Sans MS" panose="030F0702030302020204" pitchFamily="66" charset="0"/>
            </a:endParaRPr>
          </a:p>
          <a:p>
            <a:endParaRPr lang="tr-TR" altLang="tr-TR" dirty="0">
              <a:solidFill>
                <a:srgbClr val="002060"/>
              </a:solidFill>
              <a:latin typeface="Comic Sans MS" panose="030F0702030302020204" pitchFamily="66" charset="0"/>
            </a:endParaRPr>
          </a:p>
          <a:p>
            <a:endParaRPr lang="tr-TR" altLang="tr-TR" dirty="0">
              <a:solidFill>
                <a:srgbClr val="002060"/>
              </a:solidFill>
              <a:latin typeface="Comic Sans MS" panose="030F0702030302020204" pitchFamily="66" charset="0"/>
            </a:endParaRPr>
          </a:p>
          <a:p>
            <a:endParaRPr lang="tr-TR" altLang="tr-TR" dirty="0">
              <a:solidFill>
                <a:schemeClr val="tx2"/>
              </a:solidFill>
              <a:latin typeface="Comic Sans MS" panose="030F0702030302020204" pitchFamily="66" charset="0"/>
            </a:endParaRPr>
          </a:p>
          <a:p>
            <a:endParaRPr lang="tr-TR" dirty="0"/>
          </a:p>
        </p:txBody>
      </p:sp>
    </p:spTree>
    <p:extLst>
      <p:ext uri="{BB962C8B-B14F-4D97-AF65-F5344CB8AC3E}">
        <p14:creationId xmlns:p14="http://schemas.microsoft.com/office/powerpoint/2010/main" val="1550834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NELER VAR BU KILAVUZDA?</a:t>
            </a:r>
            <a:br>
              <a:rPr lang="tr-TR" dirty="0" smtClean="0"/>
            </a:br>
            <a:endParaRPr lang="tr-TR" dirty="0"/>
          </a:p>
        </p:txBody>
      </p:sp>
      <p:sp>
        <p:nvSpPr>
          <p:cNvPr id="3" name="Metin Yer Tutucusu 2"/>
          <p:cNvSpPr>
            <a:spLocks noGrp="1"/>
          </p:cNvSpPr>
          <p:nvPr>
            <p:ph type="body" idx="1"/>
          </p:nvPr>
        </p:nvSpPr>
        <p:spPr/>
        <p:txBody>
          <a:bodyPr/>
          <a:lstStyle/>
          <a:p>
            <a:r>
              <a:rPr lang="tr-TR" dirty="0" smtClean="0">
                <a:hlinkClick r:id="rId2" action="ppaction://hlinkpres?slideindex=1&amp;slidetitle="/>
              </a:rPr>
              <a:t>Ne var bu kılavuzda LGS 2021.ppsx</a:t>
            </a:r>
            <a:endParaRPr lang="tr-TR" dirty="0"/>
          </a:p>
        </p:txBody>
      </p:sp>
    </p:spTree>
    <p:extLst>
      <p:ext uri="{BB962C8B-B14F-4D97-AF65-F5344CB8AC3E}">
        <p14:creationId xmlns:p14="http://schemas.microsoft.com/office/powerpoint/2010/main" val="3869259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p:txBody>
          <a:bodyPr/>
          <a:lstStyle/>
          <a:p>
            <a:endParaRPr lang="tr-T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881" y="1337480"/>
            <a:ext cx="9345849" cy="4258102"/>
          </a:xfrm>
          <a:prstGeom prst="rect">
            <a:avLst/>
          </a:prstGeom>
        </p:spPr>
      </p:pic>
    </p:spTree>
    <p:extLst>
      <p:ext uri="{BB962C8B-B14F-4D97-AF65-F5344CB8AC3E}">
        <p14:creationId xmlns:p14="http://schemas.microsoft.com/office/powerpoint/2010/main" val="1326102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AİLELERE ÖNERİLER </a:t>
            </a:r>
            <a:endParaRPr lang="tr-TR" dirty="0"/>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1767115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2"/>
          </p:nvPr>
        </p:nvSpPr>
        <p:spPr>
          <a:xfrm>
            <a:off x="245660" y="347751"/>
            <a:ext cx="5579068" cy="6230470"/>
          </a:xfrm>
        </p:spPr>
        <p:txBody>
          <a:bodyPr>
            <a:normAutofit/>
          </a:bodyPr>
          <a:lstStyle/>
          <a:p>
            <a:r>
              <a:rPr lang="tr-TR" altLang="tr-TR" sz="2000" dirty="0">
                <a:solidFill>
                  <a:srgbClr val="7030A0"/>
                </a:solidFill>
                <a:latin typeface="Arial" panose="020B0604020202020204" pitchFamily="34" charset="0"/>
                <a:cs typeface="Arial" panose="020B0604020202020204" pitchFamily="34" charset="0"/>
              </a:rPr>
              <a:t>Dinleyin-gerçekten dinleyin, anladığınızı hissettirin.</a:t>
            </a:r>
          </a:p>
          <a:p>
            <a:pPr>
              <a:lnSpc>
                <a:spcPct val="80000"/>
              </a:lnSpc>
            </a:pPr>
            <a:r>
              <a:rPr lang="tr-TR" altLang="tr-TR" sz="2000" dirty="0">
                <a:solidFill>
                  <a:srgbClr val="FF0000"/>
                </a:solidFill>
                <a:latin typeface="Arial" panose="020B0604020202020204" pitchFamily="34" charset="0"/>
                <a:cs typeface="Arial" panose="020B0604020202020204" pitchFamily="34" charset="0"/>
              </a:rPr>
              <a:t>Evde huzurlu bir ortam yaratın,</a:t>
            </a:r>
          </a:p>
          <a:p>
            <a:pPr>
              <a:lnSpc>
                <a:spcPct val="80000"/>
              </a:lnSpc>
            </a:pPr>
            <a:r>
              <a:rPr lang="tr-TR" altLang="tr-TR" sz="2000" dirty="0">
                <a:solidFill>
                  <a:srgbClr val="7030A0"/>
                </a:solidFill>
                <a:latin typeface="Arial" panose="020B0604020202020204" pitchFamily="34" charset="0"/>
                <a:cs typeface="Arial" panose="020B0604020202020204" pitchFamily="34" charset="0"/>
              </a:rPr>
              <a:t>Çocuğunuzu  olduğu gibi kabul edin</a:t>
            </a:r>
            <a:r>
              <a:rPr lang="tr-TR" altLang="tr-TR" sz="2000" dirty="0" smtClean="0">
                <a:solidFill>
                  <a:srgbClr val="7030A0"/>
                </a:solidFill>
                <a:latin typeface="Arial" panose="020B0604020202020204" pitchFamily="34" charset="0"/>
                <a:cs typeface="Arial" panose="020B0604020202020204" pitchFamily="34" charset="0"/>
              </a:rPr>
              <a:t>, koşulsuz </a:t>
            </a:r>
            <a:r>
              <a:rPr lang="tr-TR" altLang="tr-TR" sz="2000" dirty="0">
                <a:solidFill>
                  <a:srgbClr val="7030A0"/>
                </a:solidFill>
                <a:latin typeface="Arial" panose="020B0604020202020204" pitchFamily="34" charset="0"/>
                <a:cs typeface="Arial" panose="020B0604020202020204" pitchFamily="34" charset="0"/>
              </a:rPr>
              <a:t>sevgi gösterin</a:t>
            </a:r>
          </a:p>
          <a:p>
            <a:pPr>
              <a:lnSpc>
                <a:spcPct val="80000"/>
              </a:lnSpc>
            </a:pPr>
            <a:r>
              <a:rPr lang="tr-TR" altLang="tr-TR" sz="2000" dirty="0">
                <a:solidFill>
                  <a:srgbClr val="FF0000"/>
                </a:solidFill>
                <a:latin typeface="Arial" panose="020B0604020202020204" pitchFamily="34" charset="0"/>
                <a:cs typeface="Arial" panose="020B0604020202020204" pitchFamily="34" charset="0"/>
              </a:rPr>
              <a:t>Empati kurun</a:t>
            </a:r>
          </a:p>
          <a:p>
            <a:pPr>
              <a:lnSpc>
                <a:spcPct val="80000"/>
              </a:lnSpc>
            </a:pPr>
            <a:r>
              <a:rPr lang="tr-TR" altLang="tr-TR" sz="2000" dirty="0" smtClean="0">
                <a:solidFill>
                  <a:srgbClr val="7030A0"/>
                </a:solidFill>
                <a:latin typeface="Arial" panose="020B0604020202020204" pitchFamily="34" charset="0"/>
                <a:cs typeface="Arial" panose="020B0604020202020204" pitchFamily="34" charset="0"/>
              </a:rPr>
              <a:t>Çocuğunuza </a:t>
            </a:r>
            <a:r>
              <a:rPr lang="tr-TR" altLang="tr-TR" sz="2000" dirty="0">
                <a:solidFill>
                  <a:srgbClr val="7030A0"/>
                </a:solidFill>
                <a:latin typeface="Arial" panose="020B0604020202020204" pitchFamily="34" charset="0"/>
                <a:cs typeface="Arial" panose="020B0604020202020204" pitchFamily="34" charset="0"/>
              </a:rPr>
              <a:t>zaman ayırın</a:t>
            </a:r>
          </a:p>
          <a:p>
            <a:pPr>
              <a:lnSpc>
                <a:spcPct val="80000"/>
              </a:lnSpc>
            </a:pPr>
            <a:r>
              <a:rPr lang="tr-TR" altLang="tr-TR" sz="2000" dirty="0">
                <a:solidFill>
                  <a:srgbClr val="FF0000"/>
                </a:solidFill>
                <a:latin typeface="Arial" panose="020B0604020202020204" pitchFamily="34" charset="0"/>
                <a:cs typeface="Arial" panose="020B0604020202020204" pitchFamily="34" charset="0"/>
              </a:rPr>
              <a:t>Olumlu yönlerini pekiştirin, taktir edin</a:t>
            </a:r>
          </a:p>
          <a:p>
            <a:pPr>
              <a:lnSpc>
                <a:spcPct val="80000"/>
              </a:lnSpc>
            </a:pPr>
            <a:r>
              <a:rPr lang="tr-TR" altLang="tr-TR" sz="2000" dirty="0">
                <a:solidFill>
                  <a:srgbClr val="7030A0"/>
                </a:solidFill>
                <a:latin typeface="Arial" panose="020B0604020202020204" pitchFamily="34" charset="0"/>
                <a:cs typeface="Arial" panose="020B0604020202020204" pitchFamily="34" charset="0"/>
              </a:rPr>
              <a:t>Olumsuz davranışlarının doğrusunu anlatın</a:t>
            </a:r>
            <a:r>
              <a:rPr lang="tr-TR" altLang="tr-TR" sz="2000" dirty="0" smtClean="0">
                <a:solidFill>
                  <a:srgbClr val="7030A0"/>
                </a:solidFill>
                <a:latin typeface="Arial" panose="020B0604020202020204" pitchFamily="34" charset="0"/>
                <a:cs typeface="Arial" panose="020B0604020202020204" pitchFamily="34" charset="0"/>
              </a:rPr>
              <a:t>, yargılamayın </a:t>
            </a:r>
            <a:endParaRPr lang="tr-TR" altLang="tr-TR" sz="2000" dirty="0">
              <a:solidFill>
                <a:srgbClr val="7030A0"/>
              </a:solidFill>
              <a:latin typeface="Arial" panose="020B0604020202020204" pitchFamily="34" charset="0"/>
              <a:cs typeface="Arial" panose="020B0604020202020204" pitchFamily="34" charset="0"/>
            </a:endParaRPr>
          </a:p>
          <a:p>
            <a:r>
              <a:rPr lang="tr-TR" altLang="tr-TR" sz="2000" dirty="0">
                <a:solidFill>
                  <a:srgbClr val="FF0000"/>
                </a:solidFill>
                <a:latin typeface="Arial" panose="020B0604020202020204" pitchFamily="34" charset="0"/>
                <a:cs typeface="Arial" panose="020B0604020202020204" pitchFamily="34" charset="0"/>
              </a:rPr>
              <a:t>Sınavın yaklaşmakta olduğunu sık sık vurgulayıp çocuklarınıza hatırlatmayın. </a:t>
            </a:r>
          </a:p>
          <a:p>
            <a:r>
              <a:rPr lang="tr-TR" altLang="tr-TR" sz="2000" dirty="0">
                <a:solidFill>
                  <a:srgbClr val="7030A0"/>
                </a:solidFill>
                <a:latin typeface="Arial" panose="020B0604020202020204" pitchFamily="34" charset="0"/>
                <a:cs typeface="Arial" panose="020B0604020202020204" pitchFamily="34" charset="0"/>
              </a:rPr>
              <a:t>Rahatlar düşüncesiyle sık sık “sana güveniyoruz”, “sen yaparsın” ya da “kazanırsın merak etme” türünde konuşmalar yapmamaya çalışın.</a:t>
            </a:r>
          </a:p>
          <a:p>
            <a:endParaRPr lang="tr-TR" sz="2000" dirty="0"/>
          </a:p>
        </p:txBody>
      </p:sp>
      <p:sp>
        <p:nvSpPr>
          <p:cNvPr id="7" name="İçerik Yer Tutucusu 6"/>
          <p:cNvSpPr>
            <a:spLocks noGrp="1"/>
          </p:cNvSpPr>
          <p:nvPr>
            <p:ph sz="quarter" idx="4"/>
          </p:nvPr>
        </p:nvSpPr>
        <p:spPr>
          <a:xfrm>
            <a:off x="5824728" y="395785"/>
            <a:ext cx="6048824" cy="6182436"/>
          </a:xfrm>
        </p:spPr>
        <p:txBody>
          <a:bodyPr>
            <a:noAutofit/>
          </a:bodyPr>
          <a:lstStyle/>
          <a:p>
            <a:r>
              <a:rPr lang="tr-TR" altLang="tr-TR" dirty="0">
                <a:solidFill>
                  <a:srgbClr val="7030A0"/>
                </a:solidFill>
                <a:latin typeface="Arial" panose="020B0604020202020204" pitchFamily="34" charset="0"/>
                <a:cs typeface="Arial" panose="020B0604020202020204" pitchFamily="34" charset="0"/>
              </a:rPr>
              <a:t>Çocuğunuzla sınav öncesinde kendisini nasıl hissedip değerlendirdiğine yönelik konuşmalar yapın, gerekiyorsa sadece dinleyin.</a:t>
            </a:r>
          </a:p>
          <a:p>
            <a:r>
              <a:rPr lang="tr-TR" altLang="tr-TR" dirty="0">
                <a:solidFill>
                  <a:srgbClr val="FF0000"/>
                </a:solidFill>
                <a:latin typeface="Arial" panose="020B0604020202020204" pitchFamily="34" charset="0"/>
                <a:cs typeface="Arial" panose="020B0604020202020204" pitchFamily="34" charset="0"/>
              </a:rPr>
              <a:t>Çocuğunuza sınavın sonucu ne olursa olsun sizinle olan diyaloğunuzun değişmeyeceğini onu her zaman seveceğinizi ve değer vereceğinizi vurgulayın.</a:t>
            </a:r>
          </a:p>
          <a:p>
            <a:r>
              <a:rPr lang="tr-TR" altLang="tr-TR" dirty="0">
                <a:solidFill>
                  <a:srgbClr val="7030A0"/>
                </a:solidFill>
                <a:latin typeface="Arial" panose="020B0604020202020204" pitchFamily="34" charset="0"/>
                <a:cs typeface="Arial" panose="020B0604020202020204" pitchFamily="34" charset="0"/>
              </a:rPr>
              <a:t>Çalışmasını sağlarım düşüncesiyle tehditler, suçlayıcı ve eleştirel bir gözle yaklaşıp değerlendirme yapmayın.</a:t>
            </a:r>
          </a:p>
          <a:p>
            <a:r>
              <a:rPr lang="tr-TR" altLang="tr-TR" dirty="0">
                <a:solidFill>
                  <a:srgbClr val="FF0000"/>
                </a:solidFill>
                <a:latin typeface="Arial" panose="020B0604020202020204" pitchFamily="34" charset="0"/>
                <a:cs typeface="Arial" panose="020B0604020202020204" pitchFamily="34" charset="0"/>
              </a:rPr>
              <a:t>Sınav öncesinde çocuğunuzu kaygılandıran, telaşlandırıcı tavır ve davranışlardan kaçının.</a:t>
            </a:r>
          </a:p>
          <a:p>
            <a:pPr algn="just"/>
            <a:r>
              <a:rPr lang="tr-TR" altLang="tr-TR" dirty="0">
                <a:solidFill>
                  <a:srgbClr val="7030A0"/>
                </a:solidFill>
                <a:latin typeface="Arial" panose="020B0604020202020204" pitchFamily="34" charset="0"/>
                <a:cs typeface="Arial" panose="020B0604020202020204" pitchFamily="34" charset="0"/>
              </a:rPr>
              <a:t>Çocuğunuza yönelik olarak yapacağınız şeyleri sınav sonucuna endekslemeyin.</a:t>
            </a:r>
          </a:p>
          <a:p>
            <a:pPr algn="just"/>
            <a:r>
              <a:rPr lang="tr-TR" altLang="tr-TR" dirty="0">
                <a:solidFill>
                  <a:srgbClr val="FF0000"/>
                </a:solidFill>
                <a:latin typeface="Arial" panose="020B0604020202020204" pitchFamily="34" charset="0"/>
                <a:cs typeface="Arial" panose="020B0604020202020204" pitchFamily="34" charset="0"/>
              </a:rPr>
              <a:t>Sınavdan bir önceki gün normal bir gündür. Normal günlük yaşam nasılsa öyle yaşanmalıdır.</a:t>
            </a:r>
          </a:p>
          <a:p>
            <a:pPr algn="just"/>
            <a:r>
              <a:rPr lang="tr-TR" altLang="tr-TR" dirty="0">
                <a:solidFill>
                  <a:srgbClr val="7030A0"/>
                </a:solidFill>
                <a:latin typeface="Arial" panose="020B0604020202020204" pitchFamily="34" charset="0"/>
                <a:cs typeface="Arial" panose="020B0604020202020204" pitchFamily="34" charset="0"/>
              </a:rPr>
              <a:t>Çocuğunuzun sizden beklediği tek şey kendisini objektif bir şekilde değerlendirmeniz ve sonuç ne olursa olsun onun yanında olduğunuzu hissettirmenizdir</a:t>
            </a:r>
            <a:r>
              <a:rPr lang="tr-TR" altLang="tr-TR" dirty="0">
                <a:solidFill>
                  <a:srgbClr val="7030A0"/>
                </a:solidFill>
              </a:rPr>
              <a:t>.</a:t>
            </a:r>
          </a:p>
          <a:p>
            <a:endParaRPr lang="tr-TR" dirty="0"/>
          </a:p>
        </p:txBody>
      </p:sp>
    </p:spTree>
    <p:extLst>
      <p:ext uri="{BB962C8B-B14F-4D97-AF65-F5344CB8AC3E}">
        <p14:creationId xmlns:p14="http://schemas.microsoft.com/office/powerpoint/2010/main" val="2647391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003110" y="0"/>
            <a:ext cx="10058400" cy="1371600"/>
          </a:xfrm>
        </p:spPr>
        <p:txBody>
          <a:bodyPr/>
          <a:lstStyle/>
          <a:p>
            <a:pPr algn="ctr"/>
            <a:r>
              <a:rPr lang="tr-TR" dirty="0" smtClean="0"/>
              <a:t>GÜNÜN NOTLARI</a:t>
            </a:r>
            <a:endParaRPr lang="tr-TR" dirty="0"/>
          </a:p>
        </p:txBody>
      </p:sp>
      <p:sp>
        <p:nvSpPr>
          <p:cNvPr id="3" name="İçerik Yer Tutucusu 2"/>
          <p:cNvSpPr>
            <a:spLocks noGrp="1"/>
          </p:cNvSpPr>
          <p:nvPr>
            <p:ph sz="half" idx="2"/>
          </p:nvPr>
        </p:nvSpPr>
        <p:spPr>
          <a:xfrm>
            <a:off x="382137" y="1371600"/>
            <a:ext cx="11586949" cy="5445457"/>
          </a:xfrm>
        </p:spPr>
        <p:txBody>
          <a:bodyPr>
            <a:noAutofit/>
          </a:bodyPr>
          <a:lstStyle/>
          <a:p>
            <a:r>
              <a:rPr lang="tr-TR" altLang="tr-TR" sz="2000" b="1" dirty="0">
                <a:latin typeface="Comic Sans MS" panose="030F0702030302020204" pitchFamily="66" charset="0"/>
                <a:cs typeface="Times New Roman" panose="02020603050405020304" pitchFamily="18" charset="0"/>
              </a:rPr>
              <a:t>“Genç, kendisine bir yetişkin gibi da</a:t>
            </a:r>
            <a:r>
              <a:rPr lang="tr-TR" altLang="tr-TR" sz="2000" b="1" dirty="0">
                <a:latin typeface="Comic Sans MS" panose="030F0702030302020204" pitchFamily="66" charset="0"/>
              </a:rPr>
              <a:t>v</a:t>
            </a:r>
            <a:r>
              <a:rPr lang="tr-TR" altLang="tr-TR" sz="2000" b="1" dirty="0">
                <a:latin typeface="Comic Sans MS" panose="030F0702030302020204" pitchFamily="66" charset="0"/>
                <a:cs typeface="Times New Roman" panose="02020603050405020304" pitchFamily="18" charset="0"/>
              </a:rPr>
              <a:t>ranıldığını ne kadar erken hissederse, kendisi de bir yetişkin gibi davranmayı o derece erken </a:t>
            </a:r>
            <a:r>
              <a:rPr lang="tr-TR" altLang="tr-TR" sz="2000" b="1" dirty="0" smtClean="0">
                <a:latin typeface="Comic Sans MS" panose="030F0702030302020204" pitchFamily="66" charset="0"/>
                <a:cs typeface="Times New Roman" panose="02020603050405020304" pitchFamily="18" charset="0"/>
              </a:rPr>
              <a:t>başarabilecektir.</a:t>
            </a:r>
          </a:p>
          <a:p>
            <a:r>
              <a:rPr lang="tr-TR" altLang="tr-TR" sz="2000" b="1" dirty="0" smtClean="0">
                <a:solidFill>
                  <a:srgbClr val="FF0000"/>
                </a:solidFill>
                <a:latin typeface="Comic Sans MS" panose="030F0702030302020204" pitchFamily="66" charset="0"/>
                <a:cs typeface="Arial" panose="020B0604020202020204" pitchFamily="34" charset="0"/>
              </a:rPr>
              <a:t>Çocuğunuzu </a:t>
            </a:r>
            <a:r>
              <a:rPr lang="tr-TR" altLang="tr-TR" sz="2000" b="1" dirty="0">
                <a:solidFill>
                  <a:srgbClr val="FF0000"/>
                </a:solidFill>
                <a:latin typeface="Comic Sans MS" panose="030F0702030302020204" pitchFamily="66" charset="0"/>
                <a:cs typeface="Arial" panose="020B0604020202020204" pitchFamily="34" charset="0"/>
              </a:rPr>
              <a:t>yüreklendirin, onu </a:t>
            </a:r>
            <a:r>
              <a:rPr lang="tr-TR" altLang="tr-TR" sz="2000" b="1" dirty="0" smtClean="0">
                <a:solidFill>
                  <a:srgbClr val="FF0000"/>
                </a:solidFill>
                <a:latin typeface="Comic Sans MS" panose="030F0702030302020204" pitchFamily="66" charset="0"/>
                <a:cs typeface="Arial" panose="020B0604020202020204" pitchFamily="34" charset="0"/>
              </a:rPr>
              <a:t>dinleyin. Sorunlarını </a:t>
            </a:r>
            <a:r>
              <a:rPr lang="tr-TR" altLang="tr-TR" sz="2000" b="1" dirty="0">
                <a:solidFill>
                  <a:srgbClr val="FF0000"/>
                </a:solidFill>
                <a:latin typeface="Comic Sans MS" panose="030F0702030302020204" pitchFamily="66" charset="0"/>
                <a:cs typeface="Arial" panose="020B0604020202020204" pitchFamily="34" charset="0"/>
              </a:rPr>
              <a:t>ciddiye </a:t>
            </a:r>
            <a:r>
              <a:rPr lang="tr-TR" altLang="tr-TR" sz="2000" b="1" dirty="0" smtClean="0">
                <a:solidFill>
                  <a:srgbClr val="FF0000"/>
                </a:solidFill>
                <a:latin typeface="Comic Sans MS" panose="030F0702030302020204" pitchFamily="66" charset="0"/>
                <a:cs typeface="Arial" panose="020B0604020202020204" pitchFamily="34" charset="0"/>
              </a:rPr>
              <a:t>alın. Çocuğunuzun </a:t>
            </a:r>
            <a:r>
              <a:rPr lang="tr-TR" altLang="tr-TR" sz="2000" b="1" dirty="0">
                <a:solidFill>
                  <a:srgbClr val="FF0000"/>
                </a:solidFill>
                <a:latin typeface="Comic Sans MS" panose="030F0702030302020204" pitchFamily="66" charset="0"/>
                <a:cs typeface="Arial" panose="020B0604020202020204" pitchFamily="34" charset="0"/>
              </a:rPr>
              <a:t>övgüye layık yönlerini bulmaya </a:t>
            </a:r>
            <a:r>
              <a:rPr lang="tr-TR" altLang="tr-TR" sz="2000" b="1" dirty="0" smtClean="0">
                <a:solidFill>
                  <a:srgbClr val="FF0000"/>
                </a:solidFill>
                <a:latin typeface="Comic Sans MS" panose="030F0702030302020204" pitchFamily="66" charset="0"/>
                <a:cs typeface="Arial" panose="020B0604020202020204" pitchFamily="34" charset="0"/>
              </a:rPr>
              <a:t>çalışın.</a:t>
            </a:r>
          </a:p>
          <a:p>
            <a:r>
              <a:rPr lang="tr-TR" altLang="tr-TR" sz="2000" b="1" dirty="0" smtClean="0">
                <a:latin typeface="Comic Sans MS" panose="030F0702030302020204" pitchFamily="66" charset="0"/>
                <a:cs typeface="Arial" panose="020B0604020202020204" pitchFamily="34" charset="0"/>
              </a:rPr>
              <a:t>Elinize </a:t>
            </a:r>
            <a:r>
              <a:rPr lang="tr-TR" altLang="tr-TR" sz="2000" b="1" dirty="0">
                <a:latin typeface="Comic Sans MS" panose="030F0702030302020204" pitchFamily="66" charset="0"/>
                <a:cs typeface="Arial" panose="020B0604020202020204" pitchFamily="34" charset="0"/>
              </a:rPr>
              <a:t>fırsat geçtikçe onaylayın ve övün. </a:t>
            </a:r>
            <a:r>
              <a:rPr lang="tr-TR" altLang="tr-TR" sz="2000" b="1" dirty="0">
                <a:latin typeface="Comic Sans MS" panose="030F0702030302020204" pitchFamily="66" charset="0"/>
              </a:rPr>
              <a:t>“Sana söylemiştim” demekten kesinlikle </a:t>
            </a:r>
            <a:r>
              <a:rPr lang="tr-TR" altLang="tr-TR" sz="2000" b="1" dirty="0" smtClean="0">
                <a:latin typeface="Comic Sans MS" panose="030F0702030302020204" pitchFamily="66" charset="0"/>
              </a:rPr>
              <a:t>kaçının. İlgi </a:t>
            </a:r>
            <a:r>
              <a:rPr lang="tr-TR" altLang="tr-TR" sz="2000" b="1" dirty="0">
                <a:latin typeface="Comic Sans MS" panose="030F0702030302020204" pitchFamily="66" charset="0"/>
              </a:rPr>
              <a:t>alanlarını ve hoşlandığı şeyleri </a:t>
            </a:r>
            <a:r>
              <a:rPr lang="tr-TR" altLang="tr-TR" sz="2000" b="1" dirty="0" smtClean="0">
                <a:latin typeface="Comic Sans MS" panose="030F0702030302020204" pitchFamily="66" charset="0"/>
              </a:rPr>
              <a:t>destekleyin. </a:t>
            </a:r>
            <a:r>
              <a:rPr lang="tr-TR" altLang="tr-TR" sz="2000" b="1" dirty="0" smtClean="0">
                <a:latin typeface="Comic Sans MS" panose="030F0702030302020204" pitchFamily="66" charset="0"/>
                <a:cs typeface="Arial" panose="020B0604020202020204" pitchFamily="34" charset="0"/>
              </a:rPr>
              <a:t>Bu </a:t>
            </a:r>
            <a:r>
              <a:rPr lang="tr-TR" altLang="tr-TR" sz="2000" b="1" dirty="0">
                <a:latin typeface="Comic Sans MS" panose="030F0702030302020204" pitchFamily="66" charset="0"/>
                <a:cs typeface="Arial" panose="020B0604020202020204" pitchFamily="34" charset="0"/>
              </a:rPr>
              <a:t>eleştiriden daha yapıcıdır</a:t>
            </a:r>
            <a:r>
              <a:rPr lang="tr-TR" altLang="tr-TR" sz="2000" b="1" dirty="0" smtClean="0">
                <a:latin typeface="Comic Sans MS" panose="030F0702030302020204" pitchFamily="66" charset="0"/>
                <a:cs typeface="Arial" panose="020B0604020202020204" pitchFamily="34" charset="0"/>
              </a:rPr>
              <a:t>.</a:t>
            </a:r>
          </a:p>
          <a:p>
            <a:r>
              <a:rPr lang="tr-TR" altLang="tr-TR" sz="2000" b="1" dirty="0">
                <a:solidFill>
                  <a:srgbClr val="FF0000"/>
                </a:solidFill>
                <a:latin typeface="Comic Sans MS" panose="030F0702030302020204" pitchFamily="66" charset="0"/>
                <a:cs typeface="Arial" panose="020B0604020202020204" pitchFamily="34" charset="0"/>
              </a:rPr>
              <a:t>Çocuğunuzun yaşamına ve gelecekle ilgili planlarına ilgi gösterin,  ama onu sizin düşüncelerinizi kabul etmeye </a:t>
            </a:r>
            <a:r>
              <a:rPr lang="tr-TR" altLang="tr-TR" sz="2000" b="1" dirty="0" smtClean="0">
                <a:solidFill>
                  <a:srgbClr val="FF0000"/>
                </a:solidFill>
                <a:latin typeface="Comic Sans MS" panose="030F0702030302020204" pitchFamily="66" charset="0"/>
                <a:cs typeface="Arial" panose="020B0604020202020204" pitchFamily="34" charset="0"/>
              </a:rPr>
              <a:t>zorlamayın.</a:t>
            </a:r>
          </a:p>
          <a:p>
            <a:r>
              <a:rPr lang="tr-TR" altLang="tr-TR" sz="2000" b="1" dirty="0" smtClean="0">
                <a:latin typeface="Comic Sans MS" panose="030F0702030302020204" pitchFamily="66" charset="0"/>
                <a:cs typeface="Arial" panose="020B0604020202020204" pitchFamily="34" charset="0"/>
              </a:rPr>
              <a:t>Anne-babalar </a:t>
            </a:r>
            <a:r>
              <a:rPr lang="tr-TR" altLang="tr-TR" sz="2000" b="1" dirty="0">
                <a:latin typeface="Comic Sans MS" panose="030F0702030302020204" pitchFamily="66" charset="0"/>
                <a:cs typeface="Arial" panose="020B0604020202020204" pitchFamily="34" charset="0"/>
              </a:rPr>
              <a:t>çocuklarına güvenmek zorundadırlar. </a:t>
            </a:r>
            <a:r>
              <a:rPr lang="tr-TR" altLang="tr-TR" sz="2000" b="1" dirty="0" smtClean="0">
                <a:latin typeface="Comic Sans MS" panose="030F0702030302020204" pitchFamily="66" charset="0"/>
                <a:cs typeface="Arial" panose="020B0604020202020204" pitchFamily="34" charset="0"/>
              </a:rPr>
              <a:t>Aksi </a:t>
            </a:r>
            <a:r>
              <a:rPr lang="tr-TR" altLang="tr-TR" sz="2000" b="1" dirty="0">
                <a:latin typeface="Comic Sans MS" panose="030F0702030302020204" pitchFamily="66" charset="0"/>
              </a:rPr>
              <a:t>kanıtlanana</a:t>
            </a:r>
            <a:r>
              <a:rPr lang="tr-TR" altLang="tr-TR" sz="2000" b="1" dirty="0">
                <a:latin typeface="Comic Sans MS" panose="030F0702030302020204" pitchFamily="66" charset="0"/>
                <a:cs typeface="Arial" panose="020B0604020202020204" pitchFamily="34" charset="0"/>
              </a:rPr>
              <a:t> kadar onlara güvenin ve hata yapmalarına izin verin. </a:t>
            </a:r>
            <a:r>
              <a:rPr lang="tr-TR" altLang="tr-TR" sz="2000" b="1" dirty="0" smtClean="0">
                <a:latin typeface="Comic Sans MS" panose="030F0702030302020204" pitchFamily="66" charset="0"/>
                <a:cs typeface="Arial" panose="020B0604020202020204" pitchFamily="34" charset="0"/>
              </a:rPr>
              <a:t>Doğruyu </a:t>
            </a:r>
            <a:r>
              <a:rPr lang="tr-TR" altLang="tr-TR" sz="2000" b="1" dirty="0">
                <a:latin typeface="Comic Sans MS" panose="030F0702030302020204" pitchFamily="66" charset="0"/>
                <a:cs typeface="Arial" panose="020B0604020202020204" pitchFamily="34" charset="0"/>
              </a:rPr>
              <a:t>hata yaparak </a:t>
            </a:r>
            <a:r>
              <a:rPr lang="tr-TR" altLang="tr-TR" sz="2000" b="1" dirty="0" smtClean="0">
                <a:latin typeface="Comic Sans MS" panose="030F0702030302020204" pitchFamily="66" charset="0"/>
                <a:cs typeface="Arial" panose="020B0604020202020204" pitchFamily="34" charset="0"/>
              </a:rPr>
              <a:t>bulacaklardır.</a:t>
            </a:r>
          </a:p>
          <a:p>
            <a:r>
              <a:rPr lang="tr-TR" altLang="tr-TR" sz="2000" b="1" dirty="0" smtClean="0">
                <a:solidFill>
                  <a:srgbClr val="FF0000"/>
                </a:solidFill>
                <a:latin typeface="Comic Sans MS" panose="030F0702030302020204" pitchFamily="66" charset="0"/>
                <a:cs typeface="Arial" panose="020B0604020202020204" pitchFamily="34" charset="0"/>
              </a:rPr>
              <a:t>Yerine </a:t>
            </a:r>
            <a:r>
              <a:rPr lang="tr-TR" altLang="tr-TR" sz="2000" b="1" dirty="0">
                <a:solidFill>
                  <a:srgbClr val="FF0000"/>
                </a:solidFill>
                <a:latin typeface="Comic Sans MS" panose="030F0702030302020204" pitchFamily="66" charset="0"/>
                <a:cs typeface="Arial" panose="020B0604020202020204" pitchFamily="34" charset="0"/>
              </a:rPr>
              <a:t>getiremeyeceğiniz sözler </a:t>
            </a:r>
            <a:r>
              <a:rPr lang="tr-TR" altLang="tr-TR" sz="2000" b="1" dirty="0" smtClean="0">
                <a:solidFill>
                  <a:srgbClr val="FF0000"/>
                </a:solidFill>
                <a:latin typeface="Comic Sans MS" panose="030F0702030302020204" pitchFamily="66" charset="0"/>
                <a:cs typeface="Arial" panose="020B0604020202020204" pitchFamily="34" charset="0"/>
              </a:rPr>
              <a:t>vermeyin. Anne-baba </a:t>
            </a:r>
            <a:r>
              <a:rPr lang="tr-TR" altLang="tr-TR" sz="2000" b="1" dirty="0">
                <a:solidFill>
                  <a:srgbClr val="FF0000"/>
                </a:solidFill>
                <a:latin typeface="Comic Sans MS" panose="030F0702030302020204" pitchFamily="66" charset="0"/>
                <a:cs typeface="Arial" panose="020B0604020202020204" pitchFamily="34" charset="0"/>
              </a:rPr>
              <a:t>birleşmiş bir güç olun ve tutarlı </a:t>
            </a:r>
            <a:r>
              <a:rPr lang="tr-TR" altLang="tr-TR" sz="2000" b="1" dirty="0" smtClean="0">
                <a:solidFill>
                  <a:srgbClr val="FF0000"/>
                </a:solidFill>
                <a:latin typeface="Comic Sans MS" panose="030F0702030302020204" pitchFamily="66" charset="0"/>
                <a:cs typeface="Arial" panose="020B0604020202020204" pitchFamily="34" charset="0"/>
              </a:rPr>
              <a:t>davranın.</a:t>
            </a:r>
          </a:p>
          <a:p>
            <a:r>
              <a:rPr lang="tr-TR" altLang="tr-TR" sz="2000" b="1" dirty="0">
                <a:latin typeface="Comic Sans MS" panose="030F0702030302020204" pitchFamily="66" charset="0"/>
                <a:cs typeface="Arial" panose="020B0604020202020204" pitchFamily="34" charset="0"/>
              </a:rPr>
              <a:t>Çocuklara </a:t>
            </a:r>
            <a:r>
              <a:rPr lang="tr-TR" altLang="tr-TR" sz="2000" b="1" dirty="0">
                <a:latin typeface="Comic Sans MS" panose="030F0702030302020204" pitchFamily="66" charset="0"/>
                <a:cs typeface="Arial" panose="020B0604020202020204" pitchFamily="34" charset="0"/>
              </a:rPr>
              <a:t>saygılı bir dille hitap edin. </a:t>
            </a:r>
            <a:r>
              <a:rPr lang="tr-TR" altLang="tr-TR" sz="2000" b="1" dirty="0">
                <a:latin typeface="Comic Sans MS" panose="030F0702030302020204" pitchFamily="66" charset="0"/>
                <a:cs typeface="Arial" panose="020B0604020202020204" pitchFamily="34" charset="0"/>
              </a:rPr>
              <a:t>Unutmayın </a:t>
            </a:r>
            <a:r>
              <a:rPr lang="tr-TR" altLang="tr-TR" sz="2000" b="1" dirty="0">
                <a:latin typeface="Comic Sans MS" panose="030F0702030302020204" pitchFamily="66" charset="0"/>
                <a:cs typeface="Arial" panose="020B0604020202020204" pitchFamily="34" charset="0"/>
              </a:rPr>
              <a:t>çocuğunuza örnek oluyorsunuz</a:t>
            </a:r>
            <a:r>
              <a:rPr lang="tr-TR" altLang="tr-TR" sz="2000" b="1" dirty="0" smtClean="0">
                <a:latin typeface="Comic Sans MS" panose="030F0702030302020204" pitchFamily="66" charset="0"/>
                <a:cs typeface="Arial" panose="020B0604020202020204" pitchFamily="34" charset="0"/>
              </a:rPr>
              <a:t>.</a:t>
            </a:r>
          </a:p>
          <a:p>
            <a:endParaRPr lang="tr-TR" altLang="tr-TR" sz="2000" b="1" dirty="0">
              <a:latin typeface="Comic Sans MS" panose="030F0702030302020204" pitchFamily="66" charset="0"/>
              <a:cs typeface="Arial" panose="020B0604020202020204" pitchFamily="34" charset="0"/>
            </a:endParaRPr>
          </a:p>
          <a:p>
            <a:endParaRPr lang="tr-TR" altLang="tr-TR" sz="1100" dirty="0"/>
          </a:p>
          <a:p>
            <a:endParaRPr lang="tr-TR" altLang="tr-TR" sz="2000" dirty="0">
              <a:latin typeface="Comic Sans MS" panose="030F0702030302020204" pitchFamily="66" charset="0"/>
            </a:endParaRPr>
          </a:p>
          <a:p>
            <a:endParaRPr lang="tr-TR" altLang="tr-TR" sz="2000" b="1" dirty="0">
              <a:latin typeface="Comic Sans MS" panose="030F0702030302020204" pitchFamily="66" charset="0"/>
              <a:cs typeface="Arial" panose="020B0604020202020204" pitchFamily="34" charset="0"/>
            </a:endParaRPr>
          </a:p>
          <a:p>
            <a:pPr marL="0" indent="0">
              <a:buNone/>
            </a:pPr>
            <a:endParaRPr lang="tr-TR" altLang="tr-TR" sz="1050" dirty="0"/>
          </a:p>
          <a:p>
            <a:endParaRPr lang="tr-TR" sz="2000" dirty="0"/>
          </a:p>
        </p:txBody>
      </p:sp>
    </p:spTree>
    <p:extLst>
      <p:ext uri="{BB962C8B-B14F-4D97-AF65-F5344CB8AC3E}">
        <p14:creationId xmlns:p14="http://schemas.microsoft.com/office/powerpoint/2010/main" val="2344595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3205" y="368491"/>
            <a:ext cx="11054687" cy="5666550"/>
          </a:xfrm>
        </p:spPr>
        <p:txBody>
          <a:bodyPr>
            <a:noAutofit/>
          </a:bodyPr>
          <a:lstStyle/>
          <a:p>
            <a:r>
              <a:rPr lang="tr-TR" altLang="tr-TR" sz="2000" b="1" dirty="0">
                <a:latin typeface="Comic Sans MS" panose="030F0702030302020204" pitchFamily="66" charset="0"/>
              </a:rPr>
              <a:t>Saygısız konuşmalarına, anne-babayı aşağılamasına ve küçümsemesine de izin vermeyin.</a:t>
            </a:r>
            <a:endParaRPr lang="tr-TR" altLang="tr-TR" sz="1100" dirty="0"/>
          </a:p>
          <a:p>
            <a:r>
              <a:rPr lang="tr-TR" altLang="tr-TR" sz="2000" b="1" dirty="0">
                <a:solidFill>
                  <a:srgbClr val="FF0000"/>
                </a:solidFill>
                <a:latin typeface="Comic Sans MS" panose="030F0702030302020204" pitchFamily="66" charset="0"/>
              </a:rPr>
              <a:t>Anne-baba arasında çocukla ilgili gizlilik olmamalı. </a:t>
            </a:r>
            <a:endParaRPr lang="tr-TR" altLang="tr-TR" sz="2000" dirty="0">
              <a:solidFill>
                <a:srgbClr val="FF0000"/>
              </a:solidFill>
            </a:endParaRPr>
          </a:p>
          <a:p>
            <a:r>
              <a:rPr lang="tr-TR" altLang="tr-TR" sz="2000" b="1" dirty="0">
                <a:latin typeface="Comic Sans MS" panose="030F0702030302020204" pitchFamily="66" charset="0"/>
                <a:cs typeface="Arial" panose="020B0604020202020204" pitchFamily="34" charset="0"/>
              </a:rPr>
              <a:t>Tüm sorunları ve sevinçleri anne-baba birlikte paylaşın.</a:t>
            </a:r>
            <a:endParaRPr lang="tr-TR" altLang="tr-TR" sz="2000" dirty="0"/>
          </a:p>
          <a:p>
            <a:r>
              <a:rPr lang="tr-TR" altLang="tr-TR" sz="2000" b="1" dirty="0">
                <a:solidFill>
                  <a:srgbClr val="FF0000"/>
                </a:solidFill>
                <a:latin typeface="Comic Sans MS" panose="030F0702030302020204" pitchFamily="66" charset="0"/>
                <a:cs typeface="Arial" panose="020B0604020202020204" pitchFamily="34" charset="0"/>
              </a:rPr>
              <a:t>Onlara yetişkin gibi davranın.</a:t>
            </a:r>
            <a:r>
              <a:rPr lang="tr-TR" altLang="tr-TR" sz="2000" dirty="0">
                <a:solidFill>
                  <a:srgbClr val="FF0000"/>
                </a:solidFill>
                <a:latin typeface="Comic Sans MS" panose="030F0702030302020204" pitchFamily="66" charset="0"/>
                <a:cs typeface="Times New Roman" panose="02020603050405020304" pitchFamily="18" charset="0"/>
              </a:rPr>
              <a:t> </a:t>
            </a:r>
            <a:r>
              <a:rPr lang="tr-TR" altLang="tr-TR" sz="2000" b="1" dirty="0">
                <a:solidFill>
                  <a:srgbClr val="FF0000"/>
                </a:solidFill>
                <a:latin typeface="Comic Sans MS" panose="030F0702030302020204" pitchFamily="66" charset="0"/>
                <a:cs typeface="Arial" panose="020B0604020202020204" pitchFamily="34" charset="0"/>
              </a:rPr>
              <a:t>Çocukların yaptıkları yanlış davranışlar yalnız olduğunuz bir zaman kendilerine uygun bir dille anlatılmalıdır.</a:t>
            </a:r>
            <a:endParaRPr lang="tr-TR" altLang="tr-TR" sz="1400" dirty="0">
              <a:solidFill>
                <a:srgbClr val="FF0000"/>
              </a:solidFill>
            </a:endParaRPr>
          </a:p>
          <a:p>
            <a:r>
              <a:rPr lang="tr-TR" altLang="tr-TR" sz="2000" b="1" dirty="0">
                <a:latin typeface="Comic Sans MS" panose="030F0702030302020204" pitchFamily="66" charset="0"/>
                <a:cs typeface="Arial" panose="020B0604020202020204" pitchFamily="34" charset="0"/>
              </a:rPr>
              <a:t>Arkadaşlarını eve davet etmesini destekleyin. Onları tanıyın, onlarla tanışın.</a:t>
            </a:r>
            <a:endParaRPr lang="tr-TR" altLang="tr-TR" sz="2000" dirty="0">
              <a:latin typeface="Comic Sans MS" panose="030F0702030302020204" pitchFamily="66" charset="0"/>
            </a:endParaRPr>
          </a:p>
          <a:p>
            <a:r>
              <a:rPr lang="tr-TR" altLang="tr-TR" sz="2000" b="1" dirty="0">
                <a:solidFill>
                  <a:srgbClr val="FF0000"/>
                </a:solidFill>
                <a:latin typeface="Comic Sans MS" panose="030F0702030302020204" pitchFamily="66" charset="0"/>
                <a:cs typeface="Arial" panose="020B0604020202020204" pitchFamily="34" charset="0"/>
              </a:rPr>
              <a:t>Çocuklarımız başlarına ne gelirse gelsin bizim desteğimizin ve koşulsuz sevgimizin hizmetlerinde olduğundan emin olmalıdırlar.</a:t>
            </a:r>
          </a:p>
          <a:p>
            <a:r>
              <a:rPr lang="tr-TR" altLang="tr-TR" sz="2000" b="1" dirty="0">
                <a:latin typeface="Comic Sans MS" panose="030F0702030302020204" pitchFamily="66" charset="0"/>
                <a:cs typeface="Arial" panose="020B0604020202020204" pitchFamily="34" charset="0"/>
              </a:rPr>
              <a:t>Gençler bir yandan isyankar, otoriteye karşı tutumlarını sürdürürken öte yandan anne-babanın destek, ilgi ve sevgisine ihtiyaç duyarlar.</a:t>
            </a:r>
          </a:p>
          <a:p>
            <a:pPr marL="0" indent="0" algn="ctr">
              <a:buNone/>
            </a:pPr>
            <a:r>
              <a:rPr lang="tr-TR" altLang="tr-TR" sz="2000" b="1" dirty="0">
                <a:cs typeface="Times New Roman" panose="02020603050405020304" pitchFamily="18" charset="0"/>
              </a:rPr>
              <a:t>YAPTIĞINIZ ŞEYLER İÇİN PİŞMANLIK ZAMANLA GEÇER, NE VAR Kİ; YAPMADIĞIMIZ ŞEYLERE PİŞMANLIĞIN ÇARESİ YOKTUR.</a:t>
            </a:r>
            <a:br>
              <a:rPr lang="tr-TR" altLang="tr-TR" sz="2000" b="1" dirty="0">
                <a:cs typeface="Times New Roman" panose="02020603050405020304" pitchFamily="18" charset="0"/>
              </a:rPr>
            </a:br>
            <a:r>
              <a:rPr lang="tr-TR" altLang="tr-TR" sz="2400" b="1" dirty="0">
                <a:solidFill>
                  <a:schemeClr val="accent2"/>
                </a:solidFill>
                <a:cs typeface="Times New Roman" panose="02020603050405020304" pitchFamily="18" charset="0"/>
              </a:rPr>
              <a:t>SYDNEY J. HARRIS</a:t>
            </a:r>
            <a:endParaRPr lang="tr-TR" altLang="tr-TR" sz="2000" b="1" dirty="0">
              <a:cs typeface="Times New Roman" panose="02020603050405020304" pitchFamily="18" charset="0"/>
            </a:endParaRPr>
          </a:p>
          <a:p>
            <a:pPr marL="0" indent="0" algn="ctr">
              <a:buNone/>
            </a:pPr>
            <a:r>
              <a:rPr lang="tr-TR" altLang="tr-TR" sz="2000" dirty="0"/>
              <a:t>Çocuklar ve gençler yeni dökülmüş betona benzerler, ne çizerseniz o kalır.</a:t>
            </a:r>
          </a:p>
          <a:p>
            <a:endParaRPr lang="tr-TR" sz="2000" dirty="0"/>
          </a:p>
        </p:txBody>
      </p:sp>
    </p:spTree>
    <p:extLst>
      <p:ext uri="{BB962C8B-B14F-4D97-AF65-F5344CB8AC3E}">
        <p14:creationId xmlns:p14="http://schemas.microsoft.com/office/powerpoint/2010/main" val="3378644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5400" dirty="0" smtClean="0"/>
              <a:t>HAYIRLISI BUYMUŞ DİYEBİLMEK…</a:t>
            </a:r>
            <a:endParaRPr lang="tr-TR" sz="5400" dirty="0"/>
          </a:p>
        </p:txBody>
      </p:sp>
      <p:sp>
        <p:nvSpPr>
          <p:cNvPr id="3" name="Metin Yer Tutucusu 2"/>
          <p:cNvSpPr>
            <a:spLocks noGrp="1"/>
          </p:cNvSpPr>
          <p:nvPr>
            <p:ph type="body" idx="1"/>
          </p:nvPr>
        </p:nvSpPr>
        <p:spPr/>
        <p:txBody>
          <a:bodyPr>
            <a:noAutofit/>
          </a:bodyPr>
          <a:lstStyle/>
          <a:p>
            <a:r>
              <a:rPr lang="tr-TR" sz="3200" dirty="0" smtClean="0"/>
              <a:t>SONUNDA…..</a:t>
            </a:r>
            <a:endParaRPr lang="tr-TR" sz="3200" dirty="0"/>
          </a:p>
        </p:txBody>
      </p:sp>
    </p:spTree>
    <p:extLst>
      <p:ext uri="{BB962C8B-B14F-4D97-AF65-F5344CB8AC3E}">
        <p14:creationId xmlns:p14="http://schemas.microsoft.com/office/powerpoint/2010/main" val="1474622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6000" dirty="0" smtClean="0"/>
              <a:t>LGS 2021 BAŞVURU BİLGİLERİNİ KONTROL ET!</a:t>
            </a:r>
            <a:endParaRPr lang="tr-TR" sz="6000" dirty="0"/>
          </a:p>
        </p:txBody>
      </p:sp>
      <p:sp>
        <p:nvSpPr>
          <p:cNvPr id="3" name="Metin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878168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63624" y="1985127"/>
            <a:ext cx="9070848" cy="2587752"/>
          </a:xfrm>
        </p:spPr>
        <p:txBody>
          <a:bodyPr/>
          <a:lstStyle/>
          <a:p>
            <a:r>
              <a:rPr lang="tr-TR" dirty="0" smtClean="0">
                <a:hlinkClick r:id="rId2" action="ppaction://hlinkfile"/>
              </a:rPr>
              <a:t>LGS 2021 Broşür.pdf</a:t>
            </a:r>
            <a:endParaRPr lang="tr-TR" dirty="0"/>
          </a:p>
        </p:txBody>
      </p:sp>
      <p:sp>
        <p:nvSpPr>
          <p:cNvPr id="3" name="Metin Yer Tutucusu 2"/>
          <p:cNvSpPr>
            <a:spLocks noGrp="1"/>
          </p:cNvSpPr>
          <p:nvPr>
            <p:ph type="body" idx="1"/>
          </p:nvPr>
        </p:nvSpPr>
        <p:spPr/>
        <p:txBody>
          <a:bodyPr>
            <a:noAutofit/>
          </a:bodyPr>
          <a:lstStyle/>
          <a:p>
            <a:r>
              <a:rPr lang="tr-TR" sz="2800" b="1" dirty="0" smtClean="0"/>
              <a:t>LGS 2021 BROŞÜRÜ</a:t>
            </a:r>
            <a:endParaRPr lang="tr-TR" sz="2800" b="1" dirty="0"/>
          </a:p>
        </p:txBody>
      </p:sp>
    </p:spTree>
    <p:extLst>
      <p:ext uri="{BB962C8B-B14F-4D97-AF65-F5344CB8AC3E}">
        <p14:creationId xmlns:p14="http://schemas.microsoft.com/office/powerpoint/2010/main" val="2886148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63624" y="2094310"/>
            <a:ext cx="9070848" cy="2587752"/>
          </a:xfrm>
        </p:spPr>
        <p:txBody>
          <a:bodyPr/>
          <a:lstStyle/>
          <a:p>
            <a:r>
              <a:rPr lang="tr-TR" sz="2000" b="1" dirty="0" smtClean="0"/>
              <a:t>MESLEKLERİ </a:t>
            </a:r>
            <a:r>
              <a:rPr lang="tr-TR" sz="2000" dirty="0" smtClean="0"/>
              <a:t>VE İŞLERİ TANIMASINI SAĞLAYIN</a:t>
            </a:r>
            <a:br>
              <a:rPr lang="tr-TR" sz="2000" dirty="0" smtClean="0"/>
            </a:br>
            <a:r>
              <a:rPr lang="tr-TR" sz="2000" cap="none" dirty="0" smtClean="0"/>
              <a:t/>
            </a:r>
            <a:br>
              <a:rPr lang="tr-TR" sz="2000" cap="none" dirty="0" smtClean="0"/>
            </a:br>
            <a:r>
              <a:rPr lang="tr-TR" sz="2000" b="1" cap="none" dirty="0" smtClean="0"/>
              <a:t>Lise Türlerini Tanıması Noktasında Destek Olabilirsiniz. </a:t>
            </a:r>
            <a:r>
              <a:rPr lang="tr-TR" sz="2000" cap="none" dirty="0" smtClean="0"/>
              <a:t>(Fen Lisesi, Sosyal Bilimler Liseleri, Anadolu Liseleri, Anadolu İmam Hatip Liseleri, Mesleki Ve Teknik Anadolu Liseleri, Güzel Sanatlar Ve Spor Liseleri, Mesleki Eğitim Merkezleri)</a:t>
            </a:r>
            <a:r>
              <a:rPr lang="tr-TR" sz="2000" dirty="0" smtClean="0"/>
              <a:t/>
            </a:r>
            <a:br>
              <a:rPr lang="tr-TR" sz="2000" dirty="0" smtClean="0"/>
            </a:br>
            <a:r>
              <a:rPr lang="tr-TR" sz="2000" dirty="0"/>
              <a:t/>
            </a:r>
            <a:br>
              <a:rPr lang="tr-TR" sz="2000" dirty="0"/>
            </a:br>
            <a:r>
              <a:rPr lang="tr-TR" sz="2000" cap="none" dirty="0" smtClean="0"/>
              <a:t>En Çok Hangi Dersi Seviyor? Okul Dışı Etkinliklerden Hangisinden Hoşlanıyor? Sahip Olduğu Önemli Beceriler Nelerdir? Kendiyle Gurur Duyduğu En Önemli Özelliği Nedir? En Çok Neler İ</a:t>
            </a:r>
            <a:r>
              <a:rPr lang="tr-TR" sz="2000" b="1" cap="none" dirty="0" smtClean="0"/>
              <a:t>lgisini </a:t>
            </a:r>
            <a:r>
              <a:rPr lang="tr-TR" sz="2000" cap="none" dirty="0" smtClean="0"/>
              <a:t>Çekiyor?</a:t>
            </a:r>
            <a:br>
              <a:rPr lang="tr-TR" sz="2000" cap="none" dirty="0" smtClean="0"/>
            </a:br>
            <a:r>
              <a:rPr lang="tr-TR" sz="2000" cap="none" dirty="0" err="1" smtClean="0"/>
              <a:t>Holland</a:t>
            </a:r>
            <a:r>
              <a:rPr lang="tr-TR" sz="2000" cap="none" dirty="0" smtClean="0"/>
              <a:t> Mesleki Tercih Envanteri Uyguladık. </a:t>
            </a:r>
            <a:endParaRPr lang="tr-TR" sz="2000" cap="none" dirty="0"/>
          </a:p>
        </p:txBody>
      </p:sp>
      <p:sp>
        <p:nvSpPr>
          <p:cNvPr id="3" name="Metin Yer Tutucusu 2"/>
          <p:cNvSpPr>
            <a:spLocks noGrp="1"/>
          </p:cNvSpPr>
          <p:nvPr>
            <p:ph type="body" idx="1"/>
          </p:nvPr>
        </p:nvSpPr>
        <p:spPr>
          <a:xfrm>
            <a:off x="1563624" y="5036904"/>
            <a:ext cx="9070848" cy="457200"/>
          </a:xfrm>
        </p:spPr>
        <p:txBody>
          <a:bodyPr>
            <a:normAutofit/>
          </a:bodyPr>
          <a:lstStyle/>
          <a:p>
            <a:r>
              <a:rPr lang="tr-TR" sz="1800" b="1" dirty="0" smtClean="0"/>
              <a:t>-HEDEF BELİRLEME ÇALIŞMALARI-</a:t>
            </a:r>
            <a:endParaRPr lang="tr-TR" sz="1800" b="1" dirty="0"/>
          </a:p>
        </p:txBody>
      </p:sp>
    </p:spTree>
    <p:extLst>
      <p:ext uri="{BB962C8B-B14F-4D97-AF65-F5344CB8AC3E}">
        <p14:creationId xmlns:p14="http://schemas.microsoft.com/office/powerpoint/2010/main" val="3282740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cap="none" dirty="0" smtClean="0"/>
              <a:t>Her Birimizin Farklı Özellikleri Vardır. Çocuğunuz Bir Alanda Başarısız İse, Bu Diğer Alanda Başarısız Olacağı Anlamına Gelmez. Çocuğunuzu Başarılı Olduğu Alanlarda Teşvik Edin. </a:t>
            </a:r>
            <a:r>
              <a:rPr lang="tr-TR" sz="2000" dirty="0" smtClean="0"/>
              <a:t/>
            </a:r>
            <a:br>
              <a:rPr lang="tr-TR" sz="2000" dirty="0" smtClean="0"/>
            </a:br>
            <a:r>
              <a:rPr lang="tr-TR" sz="2000" cap="none" dirty="0" smtClean="0"/>
              <a:t/>
            </a:r>
            <a:br>
              <a:rPr lang="tr-TR" sz="2000" cap="none" dirty="0" smtClean="0"/>
            </a:br>
            <a:r>
              <a:rPr lang="tr-TR" sz="2000" cap="none" dirty="0" smtClean="0"/>
              <a:t>Çocuğunuzun Akademik Başarısının Düşüklüğü Çalışma Hayatında Başarısız Olacağı Anlamına Gelmez!</a:t>
            </a:r>
            <a:endParaRPr lang="tr-TR" sz="2000" cap="none" dirty="0"/>
          </a:p>
        </p:txBody>
      </p:sp>
      <p:sp>
        <p:nvSpPr>
          <p:cNvPr id="3" name="Metin Yer Tutucusu 2"/>
          <p:cNvSpPr>
            <a:spLocks noGrp="1"/>
          </p:cNvSpPr>
          <p:nvPr>
            <p:ph type="body" idx="1"/>
          </p:nvPr>
        </p:nvSpPr>
        <p:spPr/>
        <p:txBody>
          <a:bodyPr/>
          <a:lstStyle/>
          <a:p>
            <a:r>
              <a:rPr lang="tr-TR" b="1" dirty="0" smtClean="0"/>
              <a:t>UNUTMAYIN Kİ HER İNSAN BİRİCİKTİR. </a:t>
            </a:r>
            <a:endParaRPr lang="tr-TR" b="1" dirty="0"/>
          </a:p>
        </p:txBody>
      </p:sp>
    </p:spTree>
    <p:extLst>
      <p:ext uri="{BB962C8B-B14F-4D97-AF65-F5344CB8AC3E}">
        <p14:creationId xmlns:p14="http://schemas.microsoft.com/office/powerpoint/2010/main" val="101193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OKUSAM DA NE OLACAĞIM? </a:t>
            </a:r>
            <a:br>
              <a:rPr lang="tr-TR" sz="2800" dirty="0" smtClean="0"/>
            </a:br>
            <a:r>
              <a:rPr lang="tr-TR" sz="2800" dirty="0"/>
              <a:t/>
            </a:r>
            <a:br>
              <a:rPr lang="tr-TR" sz="2800" dirty="0"/>
            </a:br>
            <a:r>
              <a:rPr lang="tr-TR" sz="2800" dirty="0" smtClean="0"/>
              <a:t>ROL MODEL ALDIĞI KİŞİLERLE TEMASA GEÇEBİLİRSİNİZ. </a:t>
            </a:r>
            <a:br>
              <a:rPr lang="tr-TR" sz="2800" dirty="0" smtClean="0"/>
            </a:br>
            <a:r>
              <a:rPr lang="tr-TR" sz="2800" dirty="0"/>
              <a:t/>
            </a:r>
            <a:br>
              <a:rPr lang="tr-TR" sz="2800" dirty="0"/>
            </a:br>
            <a:r>
              <a:rPr lang="tr-TR" sz="2800" cap="none" dirty="0" smtClean="0"/>
              <a:t>Açık Lise Son Seçenek… </a:t>
            </a:r>
            <a:endParaRPr lang="tr-TR" sz="2800" dirty="0"/>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3197049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smtClean="0"/>
              <a:t>BAŞARI ÖYKÜLERİ </a:t>
            </a:r>
            <a:br>
              <a:rPr lang="tr-TR" sz="3600" dirty="0" smtClean="0"/>
            </a:br>
            <a:r>
              <a:rPr lang="tr-TR" sz="2400" dirty="0"/>
              <a:t/>
            </a:r>
            <a:br>
              <a:rPr lang="tr-TR" sz="2400" dirty="0"/>
            </a:br>
            <a:r>
              <a:rPr lang="tr-TR" sz="2400" dirty="0" smtClean="0"/>
              <a:t>AZİZ SANCAR  (2015 NOBEL KİMYA ÖDÜLÜ- DNA ONARIMI)</a:t>
            </a:r>
            <a:endParaRPr lang="tr-TR" sz="2400" dirty="0"/>
          </a:p>
        </p:txBody>
      </p:sp>
      <p:sp>
        <p:nvSpPr>
          <p:cNvPr id="3" name="Metin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67017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dirty="0" smtClean="0"/>
              <a:t>SINAV KAYGISIYLA BAŞ ETMEDE AİLELERE ÖNERİLER</a:t>
            </a:r>
            <a:endParaRPr lang="tr-TR" sz="4000" dirty="0"/>
          </a:p>
        </p:txBody>
      </p:sp>
      <p:sp>
        <p:nvSpPr>
          <p:cNvPr id="3" name="Metin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858206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TM03457510[[fn=Sabun]]</Template>
  <TotalTime>94</TotalTime>
  <Words>835</Words>
  <Application>Microsoft Office PowerPoint</Application>
  <PresentationFormat>Geniş ekran</PresentationFormat>
  <Paragraphs>124</Paragraphs>
  <Slides>25</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25</vt:i4>
      </vt:variant>
    </vt:vector>
  </HeadingPairs>
  <TitlesOfParts>
    <vt:vector size="34" baseType="lpstr">
      <vt:lpstr>Arial</vt:lpstr>
      <vt:lpstr>Calibri</vt:lpstr>
      <vt:lpstr>Century Gothic</vt:lpstr>
      <vt:lpstr>Comic Sans MS</vt:lpstr>
      <vt:lpstr>Garamond</vt:lpstr>
      <vt:lpstr>Times New Roman</vt:lpstr>
      <vt:lpstr>Verdana</vt:lpstr>
      <vt:lpstr>Wingdings</vt:lpstr>
      <vt:lpstr>Sabun</vt:lpstr>
      <vt:lpstr>2021 LGS VELİ BİLGİLENDİRME TOPLANTISI </vt:lpstr>
      <vt:lpstr>NELER VAR BU KILAVUZDA? </vt:lpstr>
      <vt:lpstr>LGS 2021 BAŞVURU BİLGİLERİNİ KONTROL ET!</vt:lpstr>
      <vt:lpstr>LGS 2021 Broşür.pdf</vt:lpstr>
      <vt:lpstr>MESLEKLERİ VE İŞLERİ TANIMASINI SAĞLAYIN  Lise Türlerini Tanıması Noktasında Destek Olabilirsiniz. (Fen Lisesi, Sosyal Bilimler Liseleri, Anadolu Liseleri, Anadolu İmam Hatip Liseleri, Mesleki Ve Teknik Anadolu Liseleri, Güzel Sanatlar Ve Spor Liseleri, Mesleki Eğitim Merkezleri)  En Çok Hangi Dersi Seviyor? Okul Dışı Etkinliklerden Hangisinden Hoşlanıyor? Sahip Olduğu Önemli Beceriler Nelerdir? Kendiyle Gurur Duyduğu En Önemli Özelliği Nedir? En Çok Neler İlgisini Çekiyor? Holland Mesleki Tercih Envanteri Uyguladık. </vt:lpstr>
      <vt:lpstr>Her Birimizin Farklı Özellikleri Vardır. Çocuğunuz Bir Alanda Başarısız İse, Bu Diğer Alanda Başarısız Olacağı Anlamına Gelmez. Çocuğunuzu Başarılı Olduğu Alanlarda Teşvik Edin.   Çocuğunuzun Akademik Başarısının Düşüklüğü Çalışma Hayatında Başarısız Olacağı Anlamına Gelmez!</vt:lpstr>
      <vt:lpstr>OKUSAM DA NE OLACAĞIM?   ROL MODEL ALDIĞI KİŞİLERLE TEMASA GEÇEBİLİRSİNİZ.   Açık Lise Son Seçenek… </vt:lpstr>
      <vt:lpstr>BAŞARI ÖYKÜLERİ   AZİZ SANCAR  (2015 NOBEL KİMYA ÖDÜLÜ- DNA ONARIMI)</vt:lpstr>
      <vt:lpstr>SINAV KAYGISIYLA BAŞ ETMEDE AİLELERE ÖNERİLER</vt:lpstr>
      <vt:lpstr> Bir sınav öncesinde, sınav sırasında veya sonrasında duyulan endişe ve rahatsızlık hissidir.  Sınav öncesinde öğrenilen bilgilerin sınav sırasında açığa çıkarılmasına engel olan ve öğrencinin sınav anında potansiyelini tam olarak kullanmasını engelleyip başarıyı düşüren yoğun kaygı durumudur.  </vt:lpstr>
      <vt:lpstr>PowerPoint Sunusu</vt:lpstr>
      <vt:lpstr>SINAV KAYGISININ BAŞLICA NEDENLERİ : </vt:lpstr>
      <vt:lpstr>HİSSEDİLEN FİZYOLOJİK BELİRTİLER NELERDİR </vt:lpstr>
      <vt:lpstr>SINAV KAYGISI VE YAŞANAN DUYGULAR </vt:lpstr>
      <vt:lpstr>EBEVEYNLERİN YAŞADIĞI KAYGI</vt:lpstr>
      <vt:lpstr>Bu Düşünceler Bana/Çocuğuma Ne Kazandırıyor?  Bu Düşünceler Çocuğuma Daha Çok  Yardımcı Olabilmemi  Sağlıyor Mu?  Böyle Düşünerek Ne Elde Edebilirim? </vt:lpstr>
      <vt:lpstr>PowerPoint Sunusu</vt:lpstr>
      <vt:lpstr>SIKÇA YAPILAN YANLIŞLAR</vt:lpstr>
      <vt:lpstr>PowerPoint Sunusu</vt:lpstr>
      <vt:lpstr>PowerPoint Sunusu</vt:lpstr>
      <vt:lpstr>AİLELERE ÖNERİLER </vt:lpstr>
      <vt:lpstr>PowerPoint Sunusu</vt:lpstr>
      <vt:lpstr>GÜNÜN NOTLARI</vt:lpstr>
      <vt:lpstr>PowerPoint Sunusu</vt:lpstr>
      <vt:lpstr>HAYIRLISI BUYMUŞ DİYEBİLMEK…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LGS VELİ BİLGİLENDİRME TOPLANTISI </dc:title>
  <dc:creator>Windows Kullanıcısı</dc:creator>
  <cp:lastModifiedBy>Windows Kullanıcısı</cp:lastModifiedBy>
  <cp:revision>14</cp:revision>
  <dcterms:created xsi:type="dcterms:W3CDTF">2021-04-09T07:05:26Z</dcterms:created>
  <dcterms:modified xsi:type="dcterms:W3CDTF">2021-04-09T08:40:06Z</dcterms:modified>
</cp:coreProperties>
</file>